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54" r:id="rId3"/>
    <p:sldId id="355" r:id="rId4"/>
    <p:sldId id="364" r:id="rId5"/>
    <p:sldId id="365" r:id="rId6"/>
    <p:sldId id="366" r:id="rId7"/>
    <p:sldId id="367" r:id="rId8"/>
    <p:sldId id="368" r:id="rId9"/>
    <p:sldId id="369" r:id="rId10"/>
    <p:sldId id="372" r:id="rId11"/>
    <p:sldId id="359" r:id="rId12"/>
    <p:sldId id="373" r:id="rId13"/>
    <p:sldId id="374" r:id="rId14"/>
    <p:sldId id="375" r:id="rId15"/>
    <p:sldId id="376" r:id="rId16"/>
    <p:sldId id="385" r:id="rId17"/>
    <p:sldId id="377" r:id="rId18"/>
    <p:sldId id="378" r:id="rId19"/>
    <p:sldId id="379" r:id="rId20"/>
    <p:sldId id="380" r:id="rId21"/>
    <p:sldId id="387" r:id="rId22"/>
    <p:sldId id="381" r:id="rId23"/>
    <p:sldId id="382" r:id="rId24"/>
    <p:sldId id="388" r:id="rId25"/>
    <p:sldId id="389" r:id="rId26"/>
    <p:sldId id="386" r:id="rId27"/>
    <p:sldId id="384" r:id="rId28"/>
    <p:sldId id="334" r:id="rId29"/>
    <p:sldId id="371" r:id="rId30"/>
    <p:sldId id="370" r:id="rId31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FF00FF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4712" autoAdjust="0"/>
  </p:normalViewPr>
  <p:slideViewPr>
    <p:cSldViewPr showGuides="1">
      <p:cViewPr varScale="1">
        <p:scale>
          <a:sx n="81" d="100"/>
          <a:sy n="81" d="100"/>
        </p:scale>
        <p:origin x="1498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834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5B2C45A-E869-45FE-B529-AF49C0F3C669}" type="datetimeFigureOut">
              <a:rPr lang="en-GB" smtClean="0">
                <a:latin typeface="Arial" panose="020B0604020202020204" pitchFamily="34" charset="0"/>
              </a:rPr>
              <a:pPr/>
              <a:t>07/03/2019</a:t>
            </a:fld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1166760-0E69-430F-A97F-08802152DB5E}" type="slidenum">
              <a:rPr lang="en-GB" smtClean="0">
                <a:latin typeface="Arial" panose="020B0604020202020204" pitchFamily="34" charset="0"/>
              </a:rPr>
              <a:pPr/>
              <a:t>‹#›</a:t>
            </a:fld>
            <a:endParaRPr lang="en-GB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49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93E6C17-F35F-4654-8DE9-B693AC206066}" type="datetimeFigureOut">
              <a:rPr lang="en-GB" smtClean="0"/>
              <a:pPr/>
              <a:t>07/03/2019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9027E0A-1465-4A40-B1D5-9126D49509F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34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27E0A-1465-4A40-B1D5-9126D49509FC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44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 descr="EUROFUSION PowerPoint MASTER DECKBLATT.png"/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9456"/>
            <a:ext cx="9144000" cy="641908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2348880"/>
            <a:ext cx="8496944" cy="1296144"/>
          </a:xfrm>
        </p:spPr>
        <p:txBody>
          <a:bodyPr>
            <a:noAutofit/>
          </a:bodyPr>
          <a:lstStyle>
            <a:lvl1pPr algn="l">
              <a:defRPr sz="35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Test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4392488" cy="432048"/>
          </a:xfrm>
        </p:spPr>
        <p:txBody>
          <a:bodyPr>
            <a:normAutofit/>
          </a:bodyPr>
          <a:lstStyle>
            <a:lvl1pPr marL="0" indent="0" algn="l">
              <a:buNone/>
              <a:defRPr sz="2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TEST 1</a:t>
            </a:r>
          </a:p>
        </p:txBody>
      </p:sp>
      <p:sp>
        <p:nvSpPr>
          <p:cNvPr id="5" name="AutoShape 2" descr="https://idw-online.de/pages/de/institutionlogo921"/>
          <p:cNvSpPr>
            <a:spLocks noChangeAspect="1" noChangeArrowheads="1"/>
          </p:cNvSpPr>
          <p:nvPr userDrawn="1"/>
        </p:nvSpPr>
        <p:spPr bwMode="auto">
          <a:xfrm>
            <a:off x="155575" y="-457200"/>
            <a:ext cx="10763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95536" y="5691683"/>
            <a:ext cx="1295375" cy="905669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 of presenter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29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4330824" cy="891216"/>
          </a:xfrm>
        </p:spPr>
        <p:txBody>
          <a:bodyPr>
            <a:noAutofit/>
          </a:bodyPr>
          <a:lstStyle>
            <a:lvl1pPr algn="l"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96544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GB" dirty="0" err="1"/>
              <a:t>Doménica</a:t>
            </a:r>
            <a:r>
              <a:rPr lang="en-GB" dirty="0"/>
              <a:t> Corona | WPSA 5th Project Planning Meeting| 5-9 March 2018 | Page </a:t>
            </a:r>
            <a:fld id="{6A6D9FA1-99C7-4910-8E32-B85D378B0060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4" name="Picture 3" descr="EurofusionDisc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116632"/>
            <a:ext cx="458197" cy="46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75160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AEB1851A-CFBC-47C7-80F8-04FF84B1759D}" type="datetimeFigureOut">
              <a:rPr lang="en-GB" smtClean="0"/>
              <a:pPr/>
              <a:t>07/03/2019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A6D9FA1-99C7-4910-8E32-B85D378B006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664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Plasma control development for JT-60SA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4293096"/>
            <a:ext cx="7848872" cy="1080120"/>
          </a:xfrm>
        </p:spPr>
        <p:txBody>
          <a:bodyPr>
            <a:normAutofit fontScale="40000" lnSpcReduction="20000"/>
          </a:bodyPr>
          <a:lstStyle/>
          <a:p>
            <a:r>
              <a:rPr lang="en-US" sz="3200" dirty="0"/>
              <a:t>Presented Doménica Corona</a:t>
            </a:r>
            <a:r>
              <a:rPr lang="en-US" sz="3200" baseline="30000" dirty="0"/>
              <a:t>3</a:t>
            </a:r>
            <a:endParaRPr lang="en-US" sz="3200" dirty="0"/>
          </a:p>
          <a:p>
            <a:r>
              <a:rPr lang="en-US" sz="3200" dirty="0"/>
              <a:t>Alfredo Pironti</a:t>
            </a:r>
            <a:r>
              <a:rPr lang="en-US" sz="3200" baseline="30000" dirty="0"/>
              <a:t>1,2</a:t>
            </a:r>
            <a:r>
              <a:rPr lang="en-US" sz="3200" dirty="0"/>
              <a:t> ,N. Cruz</a:t>
            </a:r>
            <a:r>
              <a:rPr lang="en-US" sz="3200" baseline="30000" dirty="0"/>
              <a:t>3</a:t>
            </a:r>
            <a:r>
              <a:rPr lang="en-US" sz="3200" dirty="0"/>
              <a:t>, G. De Tommasi</a:t>
            </a:r>
            <a:r>
              <a:rPr lang="en-US" sz="3200" baseline="30000" dirty="0"/>
              <a:t>1,2</a:t>
            </a:r>
            <a:r>
              <a:rPr lang="en-US" sz="3200" dirty="0"/>
              <a:t>, M. Mattei</a:t>
            </a:r>
            <a:r>
              <a:rPr lang="en-US" sz="3200" baseline="30000" dirty="0"/>
              <a:t>1,4</a:t>
            </a:r>
            <a:r>
              <a:rPr lang="en-US" sz="3200" dirty="0"/>
              <a:t>, A. Mele</a:t>
            </a:r>
            <a:r>
              <a:rPr lang="en-US" sz="3200" baseline="30000" dirty="0"/>
              <a:t>1,2</a:t>
            </a:r>
          </a:p>
          <a:p>
            <a:r>
              <a:rPr lang="en-US" sz="2500" b="0" baseline="30000" dirty="0"/>
              <a:t>1</a:t>
            </a:r>
            <a:r>
              <a:rPr lang="en-US" sz="2500" b="0" dirty="0"/>
              <a:t>Consorzio CREATE</a:t>
            </a:r>
          </a:p>
          <a:p>
            <a:r>
              <a:rPr lang="en-US" sz="2500" b="0" baseline="30000" dirty="0"/>
              <a:t>2</a:t>
            </a:r>
            <a:r>
              <a:rPr lang="en-US" sz="2500" b="0" dirty="0"/>
              <a:t>Department of Electrical Engineering and Information Technology, University of Naples Federico II, Italy</a:t>
            </a:r>
          </a:p>
          <a:p>
            <a:r>
              <a:rPr lang="en-US" sz="2500" b="0" baseline="30000" dirty="0"/>
              <a:t>3</a:t>
            </a:r>
            <a:r>
              <a:rPr lang="it-IT" sz="2500" b="0" dirty="0"/>
              <a:t>Instituto de Plasmas e Fusão Nuclear, Instituto Superior Técnico, Universidade de Lisboa, Portugal</a:t>
            </a:r>
          </a:p>
          <a:p>
            <a:r>
              <a:rPr lang="it-IT" sz="2500" b="0" baseline="30000" dirty="0"/>
              <a:t>4 </a:t>
            </a:r>
            <a:r>
              <a:rPr lang="it-IT" sz="2500" b="0" dirty="0"/>
              <a:t>Dipartimento di Ingegneria Industriale e dell'Informazione, Seconda Università di Napoli  </a:t>
            </a:r>
            <a:endParaRPr lang="en-US" sz="2500" b="0" dirty="0"/>
          </a:p>
        </p:txBody>
      </p:sp>
      <p:pic>
        <p:nvPicPr>
          <p:cNvPr id="6" name="Picture 17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716322"/>
            <a:ext cx="576063" cy="57606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750388"/>
            <a:ext cx="1977028" cy="507932"/>
          </a:xfrm>
          <a:prstGeom prst="rect">
            <a:avLst/>
          </a:prstGeom>
        </p:spPr>
      </p:pic>
      <p:pic>
        <p:nvPicPr>
          <p:cNvPr id="9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702129"/>
            <a:ext cx="1728192" cy="6071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0"/>
          <a:stretch/>
        </p:blipFill>
        <p:spPr>
          <a:xfrm>
            <a:off x="4383273" y="5767158"/>
            <a:ext cx="1354253" cy="5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0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7355160" cy="891216"/>
          </a:xfrm>
        </p:spPr>
        <p:txBody>
          <a:bodyPr/>
          <a:lstStyle/>
          <a:p>
            <a:r>
              <a:rPr lang="en-US" b="1" dirty="0"/>
              <a:t>Plasma shape descriptors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3347864" y="1124744"/>
                <a:ext cx="5976664" cy="5184576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/>
                  <a:t>Let </a:t>
                </a:r>
                <a:r>
                  <a:rPr lang="en-US" sz="1400" i="1" dirty="0" err="1"/>
                  <a:t>g</a:t>
                </a:r>
                <a:r>
                  <a:rPr lang="en-US" sz="1400" i="1" baseline="-25000" dirty="0" err="1"/>
                  <a:t>i</a:t>
                </a:r>
                <a:r>
                  <a:rPr lang="en-US" sz="1400" dirty="0"/>
                  <a:t> be the abscissa along i-</a:t>
                </a:r>
                <a:r>
                  <a:rPr lang="en-US" sz="1400" dirty="0" err="1"/>
                  <a:t>th</a:t>
                </a:r>
                <a:r>
                  <a:rPr lang="en-US" sz="1400" dirty="0"/>
                  <a:t> control segment (</a:t>
                </a:r>
                <a:r>
                  <a:rPr lang="en-US" sz="1400" i="1" dirty="0" err="1"/>
                  <a:t>g</a:t>
                </a:r>
                <a:r>
                  <a:rPr lang="en-US" sz="1400" i="1" baseline="-25000" dirty="0" err="1"/>
                  <a:t>i</a:t>
                </a:r>
                <a:r>
                  <a:rPr lang="en-US" sz="1400" i="1" dirty="0"/>
                  <a:t> = 0 </a:t>
                </a:r>
                <a:r>
                  <a:rPr lang="en-US" sz="1400" dirty="0"/>
                  <a:t>at the ﬁrst wall) </a:t>
                </a:r>
              </a:p>
              <a:p>
                <a:r>
                  <a:rPr lang="en-US" sz="1400" dirty="0"/>
                  <a:t>Plasma shape control is achieved by letting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/>
                            </a:rPr>
                            <m:t>𝑔</m:t>
                          </m:r>
                        </m:e>
                        <m:sub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/>
                                </a:rPr>
                                <m:t>𝑟𝑒𝑓</m:t>
                              </m:r>
                            </m:sub>
                          </m:sSub>
                        </m:sub>
                      </m:sSub>
                      <m:r>
                        <a:rPr lang="it-IT" sz="1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it-IT" sz="14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on a sufﬁciently large number of control segments (</a:t>
                </a:r>
                <a:r>
                  <a:rPr lang="en-US" sz="1400" b="1" dirty="0"/>
                  <a:t>gap control</a:t>
                </a:r>
                <a:r>
                  <a:rPr lang="en-US" sz="1400" dirty="0"/>
                  <a:t>)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1400" dirty="0"/>
                  <a:t>If the plasma shape intersects the </a:t>
                </a:r>
                <a:r>
                  <a:rPr lang="en-US" sz="1400" i="1" dirty="0"/>
                  <a:t>i</a:t>
                </a:r>
                <a:r>
                  <a:rPr lang="en-US" sz="1400" dirty="0"/>
                  <a:t>-</a:t>
                </a:r>
                <a:r>
                  <a:rPr lang="en-US" sz="1400" dirty="0" err="1"/>
                  <a:t>th</a:t>
                </a:r>
                <a:r>
                  <a:rPr lang="en-US" sz="1400" dirty="0"/>
                  <a:t> control segment at </a:t>
                </a:r>
                <a:r>
                  <a:rPr lang="en-US" sz="1400" i="1" dirty="0" err="1"/>
                  <a:t>g</a:t>
                </a:r>
                <a:r>
                  <a:rPr lang="en-US" sz="1400" i="1" baseline="-25000" dirty="0" err="1"/>
                  <a:t>i</a:t>
                </a:r>
                <a:r>
                  <a:rPr lang="en-US" sz="1400" dirty="0"/>
                  <a:t>, the following condition is satisﬁed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latin typeface="Cambria Math"/>
                        </a:rPr>
                        <m:t>𝜓</m:t>
                      </m:r>
                      <m:d>
                        <m:d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sz="1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/>
                            </a:rPr>
                            <m:t>𝜓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it-IT" sz="1400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400" dirty="0"/>
                  <a:t>  is the ﬂux at the plasma boundary </a:t>
                </a:r>
              </a:p>
              <a:p>
                <a:pPr marL="0" indent="0">
                  <a:buNone/>
                </a:pPr>
                <a:r>
                  <a:rPr lang="en-US" sz="1400" dirty="0"/>
                  <a:t>Hence, shape control can be achieved also by controlling to 0 the following flux differences (</a:t>
                </a:r>
                <a:r>
                  <a:rPr lang="en-US" sz="1400" b="1" dirty="0" err="1"/>
                  <a:t>isoﬂux</a:t>
                </a:r>
                <a:r>
                  <a:rPr lang="en-US" sz="1400" b="1" dirty="0"/>
                  <a:t> control</a:t>
                </a:r>
                <a:r>
                  <a:rPr lang="en-US" sz="1400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>
                          <a:latin typeface="Cambria Math"/>
                        </a:rPr>
                        <m:t>𝜓</m:t>
                      </m:r>
                      <m:d>
                        <m:dPr>
                          <m:ctrlPr>
                            <a:rPr lang="it-IT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i="1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it-IT" sz="1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sz="1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it-I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/>
                            </a:rPr>
                            <m:t>𝜓</m:t>
                          </m:r>
                        </m:e>
                        <m:sub>
                          <m:r>
                            <a:rPr lang="it-IT" sz="1400" i="1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it-IT" sz="14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it-IT" sz="1400" i="1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it-IT" sz="1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it-IT" sz="1400" b="0" i="1" smtClean="0">
                            <a:latin typeface="Cambria Math"/>
                          </a:rPr>
                          <m:t>𝑋</m:t>
                        </m:r>
                      </m:sub>
                    </m:sSub>
                    <m:r>
                      <a:rPr lang="it-IT" sz="1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400" dirty="0"/>
                  <a:t>for diverted plasmas;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/>
                          </a:rPr>
                          <m:t> </m:t>
                        </m:r>
                        <m:r>
                          <a:rPr lang="it-IT" sz="1400" i="1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it-IT" sz="1400" i="1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it-IT" sz="1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it-IT" sz="1400" i="1"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it-IT" sz="1400" b="0" i="1" smtClean="0">
                        <a:latin typeface="Cambria Math"/>
                      </a:rPr>
                      <m:t> </m:t>
                    </m:r>
                    <m:r>
                      <a:rPr lang="it-IT" sz="1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400" dirty="0"/>
                  <a:t>for limiter plasmas)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7864" y="1124744"/>
                <a:ext cx="5976664" cy="5184576"/>
              </a:xfrm>
              <a:blipFill rotWithShape="1">
                <a:blip r:embed="rId2"/>
                <a:stretch>
                  <a:fillRect l="-204" t="-1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10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150B3C-5C63-4520-80E7-74483AB323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9" r="30973"/>
          <a:stretch/>
        </p:blipFill>
        <p:spPr>
          <a:xfrm>
            <a:off x="209694" y="881971"/>
            <a:ext cx="3162558" cy="45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00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Plasma </a:t>
            </a:r>
            <a:r>
              <a:rPr lang="it-IT" b="1" dirty="0" err="1"/>
              <a:t>shape</a:t>
            </a:r>
            <a:r>
              <a:rPr lang="it-IT" b="1" dirty="0"/>
              <a:t> control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507288" cy="525658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The proposed shape controller relies on the </a:t>
                </a:r>
                <a:r>
                  <a:rPr lang="en-GB" sz="2000" i="1" dirty="0"/>
                  <a:t>XSC approach, </a:t>
                </a:r>
                <a:r>
                  <a:rPr lang="en-GB" sz="2000" dirty="0"/>
                  <a:t>which was</a:t>
                </a:r>
                <a:r>
                  <a:rPr lang="en-GB" sz="2000" i="1" dirty="0"/>
                  <a:t> </a:t>
                </a:r>
                <a:r>
                  <a:rPr lang="en-GB" sz="2000" dirty="0"/>
                  <a:t>originally proposed for the JET </a:t>
                </a:r>
                <a:r>
                  <a:rPr lang="en-GB" sz="2000" dirty="0" err="1"/>
                  <a:t>tokamak</a:t>
                </a:r>
                <a:r>
                  <a:rPr lang="en-GB" sz="2000" dirty="0"/>
                  <a:t> (</a:t>
                </a:r>
                <a:r>
                  <a:rPr lang="en-GB" sz="2000" i="1" dirty="0" err="1"/>
                  <a:t>Ariola</a:t>
                </a:r>
                <a:r>
                  <a:rPr lang="en-GB" sz="2000" i="1" dirty="0"/>
                  <a:t> and </a:t>
                </a:r>
                <a:r>
                  <a:rPr lang="en-GB" sz="2000" i="1" dirty="0" err="1"/>
                  <a:t>Pironti</a:t>
                </a:r>
                <a:r>
                  <a:rPr lang="en-GB" sz="2000" i="1" dirty="0"/>
                  <a:t>,</a:t>
                </a:r>
                <a:r>
                  <a:rPr lang="en-GB" sz="2000" dirty="0"/>
                  <a:t> </a:t>
                </a:r>
                <a:r>
                  <a:rPr lang="en-GB" sz="2000" i="1" dirty="0"/>
                  <a:t>IEEE CSM 2005</a:t>
                </a:r>
                <a:r>
                  <a:rPr lang="en-GB" sz="2000" dirty="0"/>
                  <a:t>)</a:t>
                </a:r>
              </a:p>
              <a:p>
                <a:endParaRPr lang="en-GB" sz="2000" dirty="0"/>
              </a:p>
              <a:p>
                <a:r>
                  <a:rPr lang="en-GB" sz="2000" b="1" dirty="0"/>
                  <a:t>The XSC approach </a:t>
                </a:r>
                <a:r>
                  <a:rPr lang="it-IT" sz="2000" b="1" dirty="0"/>
                  <a:t>can be applied both to gap and isoflux control 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It relies on a PF current controller which achieves a good decoupling of the PF circuits </a:t>
                </a:r>
                <a:r>
                  <a:rPr lang="en-GB" sz="2000" dirty="0">
                    <a:sym typeface="Wingdings" pitchFamily="2" charset="2"/>
                  </a:rPr>
                  <a:t> </a:t>
                </a:r>
                <a:r>
                  <a:rPr lang="en-US" sz="2000" dirty="0"/>
                  <a:t>Each PF circuits can be treated as an independent SISO channels with a first order behavior 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𝑃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it-IT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/>
                                </a:rPr>
                                <m:t>𝑃</m:t>
                              </m:r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𝑟𝑒</m:t>
                                  </m:r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b="0" i="1" smtClean="0"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  <m:r>
                            <a:rPr lang="it-IT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it-IT" sz="20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it-IT" sz="20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/>
                            </a:rPr>
                            <m:t>1+</m:t>
                          </m:r>
                          <m:r>
                            <a:rPr lang="it-IT" sz="2000" b="0" i="1" smtClean="0">
                              <a:latin typeface="Cambria Math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/>
                                </a:rPr>
                                <m:t>𝑃𝐹</m:t>
                              </m:r>
                            </m:sub>
                          </m:sSub>
                        </m:den>
                      </m:f>
                      <m:r>
                        <a:rPr lang="it-IT" sz="2000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>
                            <a:latin typeface="Cambria Math"/>
                          </a:rPr>
                          <m:t>𝝉</m:t>
                        </m:r>
                      </m:e>
                      <m:sub>
                        <m:r>
                          <a:rPr lang="it-IT" sz="2000" b="1" i="1">
                            <a:latin typeface="Cambria Math"/>
                          </a:rPr>
                          <m:t>𝑷𝑭</m:t>
                        </m:r>
                      </m:sub>
                    </m:sSub>
                    <m:r>
                      <a:rPr lang="it-IT" sz="2000" b="1" i="1" smtClean="0">
                        <a:latin typeface="Cambria Math" charset="0"/>
                      </a:rPr>
                      <m:t>=</m:t>
                    </m:r>
                    <m:r>
                      <a:rPr lang="it-IT" sz="2000" b="1" i="1" smtClean="0">
                        <a:latin typeface="Cambria Math" charset="0"/>
                      </a:rPr>
                      <m:t>𝟏𝟎𝟎</m:t>
                    </m:r>
                    <m:r>
                      <a:rPr lang="it-IT" sz="2000" b="1" i="1" smtClean="0">
                        <a:latin typeface="Cambria Math" charset="0"/>
                      </a:rPr>
                      <m:t> </m:t>
                    </m:r>
                    <m:r>
                      <a:rPr lang="it-IT" sz="2000" b="1" i="1" smtClean="0">
                        <a:latin typeface="Cambria Math" charset="0"/>
                      </a:rPr>
                      <m:t>𝒎𝒔</m:t>
                    </m:r>
                    <m:r>
                      <a:rPr lang="it-IT" sz="2000" b="1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it-IT" sz="2000" b="1" dirty="0">
                    <a:sym typeface="Wingdings"/>
                  </a:rPr>
                  <a:t> </a:t>
                </a:r>
                <a:r>
                  <a:rPr lang="it-IT" sz="2000" b="1" dirty="0" err="1">
                    <a:sym typeface="Wingdings"/>
                  </a:rPr>
                  <a:t>n</a:t>
                </a:r>
                <a:r>
                  <a:rPr lang="en-US" sz="2000" b="1" dirty="0"/>
                  <a:t>o need to make PFC faster due to limitations on the power supplies (max abs value of voltages and currents) 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507288" cy="5256584"/>
              </a:xfrm>
              <a:blipFill rotWithShape="0">
                <a:blip r:embed="rId2"/>
                <a:stretch>
                  <a:fillRect l="-716" t="-1160" r="-1361" b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11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8" t="14789" b="42605"/>
          <a:stretch/>
        </p:blipFill>
        <p:spPr>
          <a:xfrm>
            <a:off x="3923928" y="4293096"/>
            <a:ext cx="4082569" cy="109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74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XSC contol strategy - 1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507288" cy="5256584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a reference equilibrium, by adopting the correspondent plasma linear model, the </a:t>
                </a:r>
                <a:r>
                  <a:rPr lang="en-US" sz="2000" b="1" dirty="0"/>
                  <a:t>dynamic </a:t>
                </a:r>
                <a:r>
                  <a:rPr lang="en-US" sz="2000" dirty="0"/>
                  <a:t>of the variations of the </a:t>
                </a:r>
                <a:r>
                  <a:rPr lang="en-US" sz="2000" i="1" dirty="0" err="1"/>
                  <a:t>n</a:t>
                </a:r>
                <a:r>
                  <a:rPr lang="en-US" sz="2000" i="1" baseline="-25000" dirty="0" err="1"/>
                  <a:t>Y</a:t>
                </a:r>
                <a:r>
                  <a:rPr lang="en-US" sz="2000" dirty="0"/>
                  <a:t> shape descriptors (either ﬂux differences or gaps) is given by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/>
                        </a:rPr>
                        <m:t>𝛿</m:t>
                      </m:r>
                      <m:r>
                        <a:rPr lang="it-IT" sz="2000" b="0" i="1" smtClean="0">
                          <a:latin typeface="Cambria Math"/>
                        </a:rPr>
                        <m:t>𝑌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it-IT" sz="2000" b="0" i="1" smtClean="0">
                          <a:latin typeface="Cambria Math"/>
                        </a:rPr>
                        <m:t>=</m:t>
                      </m:r>
                      <m:r>
                        <a:rPr lang="it-IT" sz="2000" b="0" i="1" smtClean="0">
                          <a:latin typeface="Cambria Math"/>
                        </a:rPr>
                        <m:t>𝐶</m:t>
                      </m:r>
                      <m:r>
                        <a:rPr lang="it-IT" sz="2000" b="0" i="1" smtClean="0">
                          <a:latin typeface="Cambria Math"/>
                        </a:rPr>
                        <m:t>⋅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𝛿</m:t>
                              </m:r>
                              <m:r>
                                <a:rPr lang="it-IT" sz="2000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/>
                                </a:rPr>
                                <m:t>𝑃</m:t>
                              </m:r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𝑟𝑒𝑓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it-IT" sz="2000" b="0" i="1" smtClean="0">
                              <a:latin typeface="Cambria Math"/>
                            </a:rPr>
                            <m:t>1+</m:t>
                          </m:r>
                          <m:r>
                            <a:rPr lang="it-IT" sz="2000" b="0" i="1" smtClean="0">
                              <a:latin typeface="Cambria Math"/>
                            </a:rPr>
                            <m:t>𝑠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/>
                                </a:rPr>
                                <m:t>𝑃𝐹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000" b="0" dirty="0"/>
              </a:p>
              <a:p>
                <a:pPr marL="0" indent="0">
                  <a:buNone/>
                </a:pPr>
                <a:endParaRPr lang="it-IT" sz="2000" dirty="0"/>
              </a:p>
              <a:p>
                <a:pPr marL="0" indent="0">
                  <a:buNone/>
                </a:pPr>
                <a:r>
                  <a:rPr lang="it-IT" sz="2000" dirty="0">
                    <a:solidFill>
                      <a:srgbClr val="0070C0"/>
                    </a:solidFill>
                  </a:rPr>
                  <a:t>u</a:t>
                </a:r>
                <a:r>
                  <a:rPr lang="en-US" sz="2000" dirty="0" err="1">
                    <a:solidFill>
                      <a:srgbClr val="0070C0"/>
                    </a:solidFill>
                  </a:rPr>
                  <a:t>sually</a:t>
                </a:r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i="1" dirty="0" err="1">
                    <a:solidFill>
                      <a:srgbClr val="0070C0"/>
                    </a:solidFill>
                  </a:rPr>
                  <a:t>n</a:t>
                </a:r>
                <a:r>
                  <a:rPr lang="en-US" sz="2000" i="1" baseline="-25000" dirty="0" err="1">
                    <a:solidFill>
                      <a:srgbClr val="0070C0"/>
                    </a:solidFill>
                  </a:rPr>
                  <a:t>Y</a:t>
                </a:r>
                <a:r>
                  <a:rPr lang="en-US" sz="2000" i="1" baseline="-25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i="1" dirty="0">
                    <a:solidFill>
                      <a:srgbClr val="0070C0"/>
                    </a:solidFill>
                  </a:rPr>
                  <a:t>&gt; </a:t>
                </a:r>
                <a:r>
                  <a:rPr lang="en-US" sz="2000" i="1" dirty="0" err="1">
                    <a:solidFill>
                      <a:srgbClr val="0070C0"/>
                    </a:solidFill>
                  </a:rPr>
                  <a:t>n</a:t>
                </a:r>
                <a:r>
                  <a:rPr lang="en-US" sz="2000" i="1" baseline="-25000" dirty="0" err="1">
                    <a:solidFill>
                      <a:srgbClr val="0070C0"/>
                    </a:solidFill>
                  </a:rPr>
                  <a:t>PF</a:t>
                </a:r>
                <a:r>
                  <a:rPr lang="en-US" sz="2000" i="1" baseline="-25000" dirty="0">
                    <a:solidFill>
                      <a:srgbClr val="0070C0"/>
                    </a:solidFill>
                  </a:rPr>
                  <a:t>  </a:t>
                </a:r>
                <a:r>
                  <a:rPr lang="en-US" sz="2000" dirty="0">
                    <a:solidFill>
                      <a:srgbClr val="0070C0"/>
                    </a:solidFill>
                  </a:rPr>
                  <a:t>(but the approach works also when </a:t>
                </a:r>
                <a:r>
                  <a:rPr lang="en-US" sz="2000" i="1" dirty="0" err="1">
                    <a:solidFill>
                      <a:srgbClr val="0070C0"/>
                    </a:solidFill>
                  </a:rPr>
                  <a:t>n</a:t>
                </a:r>
                <a:r>
                  <a:rPr lang="en-US" sz="2000" i="1" baseline="-25000" dirty="0" err="1">
                    <a:solidFill>
                      <a:srgbClr val="0070C0"/>
                    </a:solidFill>
                  </a:rPr>
                  <a:t>Y</a:t>
                </a:r>
                <a:r>
                  <a:rPr lang="en-US" sz="2000" i="1" baseline="-25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i="1" dirty="0">
                    <a:solidFill>
                      <a:srgbClr val="0070C0"/>
                    </a:solidFill>
                  </a:rPr>
                  <a:t>&lt; </a:t>
                </a:r>
                <a:r>
                  <a:rPr lang="en-US" sz="2000" i="1" dirty="0" err="1">
                    <a:solidFill>
                      <a:srgbClr val="0070C0"/>
                    </a:solidFill>
                  </a:rPr>
                  <a:t>n</a:t>
                </a:r>
                <a:r>
                  <a:rPr lang="en-US" sz="2000" i="1" baseline="-25000" dirty="0" err="1">
                    <a:solidFill>
                      <a:srgbClr val="0070C0"/>
                    </a:solidFill>
                  </a:rPr>
                  <a:t>PF</a:t>
                </a:r>
                <a:r>
                  <a:rPr lang="en-US" sz="2000" i="1" baseline="-25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i="1" dirty="0">
                    <a:solidFill>
                      <a:srgbClr val="0070C0"/>
                    </a:solidFill>
                  </a:rPr>
                  <a:t>)</a:t>
                </a:r>
                <a:endParaRPr lang="en-US" sz="20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It follows that the </a:t>
                </a:r>
                <a:r>
                  <a:rPr lang="en-US" sz="2000" b="1" dirty="0"/>
                  <a:t>static relationship </a:t>
                </a:r>
                <a:r>
                  <a:rPr lang="en-US" sz="2000" dirty="0"/>
                  <a:t>between the controlled variables and the PF currents is equal to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it-IT" sz="2000" i="1">
                        <a:latin typeface="Cambria Math"/>
                      </a:rPr>
                      <m:t>𝛿</m:t>
                    </m:r>
                    <m:r>
                      <a:rPr lang="it-IT" sz="2000" i="1">
                        <a:latin typeface="Cambria Math"/>
                      </a:rPr>
                      <m:t>𝑌</m:t>
                    </m:r>
                    <m:d>
                      <m:d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i="1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it-IT" sz="2000" i="1">
                        <a:latin typeface="Cambria Math"/>
                      </a:rPr>
                      <m:t>=</m:t>
                    </m:r>
                    <m:r>
                      <a:rPr lang="it-IT" sz="2000" i="1">
                        <a:latin typeface="Cambria Math"/>
                      </a:rPr>
                      <m:t>𝐶</m:t>
                    </m:r>
                    <m:r>
                      <a:rPr lang="it-IT" sz="2000" i="1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it-IT" sz="2000" i="1">
                            <a:latin typeface="Cambria Math"/>
                          </a:rPr>
                          <m:t>𝑃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it-IT" sz="2000" i="1">
                                <a:latin typeface="Cambria Math"/>
                              </a:rPr>
                              <m:t>𝑟𝑒𝑓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/>
                      </a:rPr>
                      <m:t>(</m:t>
                    </m:r>
                    <m:r>
                      <a:rPr lang="it-IT" sz="2000" i="1">
                        <a:latin typeface="Cambria Math"/>
                      </a:rPr>
                      <m:t>𝑠</m:t>
                    </m:r>
                    <m:r>
                      <a:rPr lang="it-IT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	(1)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507288" cy="5256584"/>
              </a:xfrm>
              <a:blipFill rotWithShape="0">
                <a:blip r:embed="rId2"/>
                <a:stretch>
                  <a:fillRect l="-716" t="-580" r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2364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XSC contol strategy - 2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6"/>
                <a:ext cx="8507288" cy="525658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000" dirty="0"/>
                  <a:t>From (1) it follows that the PF currents needed to track the desired shape (in a </a:t>
                </a:r>
                <a:r>
                  <a:rPr lang="en-US" sz="2000" b="1" dirty="0"/>
                  <a:t>least-mean-square sense</a:t>
                </a:r>
                <a:r>
                  <a:rPr lang="en-US" sz="2000" dirty="0"/>
                  <a:t>)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/>
                        </a:rPr>
                        <m:t>𝛿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𝑃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/>
                                </a:rPr>
                                <m:t>𝑟𝑒𝑓</m:t>
                              </m:r>
                            </m:sub>
                          </m:sSub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it-IT" sz="2000" i="1"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r>
                        <a:rPr lang="it-IT" sz="2000" b="0" i="1" smtClean="0">
                          <a:latin typeface="Cambria Math"/>
                        </a:rPr>
                        <m:t>𝛿</m:t>
                      </m:r>
                      <m:r>
                        <a:rPr lang="it-IT" sz="2000" b="0" i="1" smtClean="0"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it-IT" sz="2000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000" dirty="0"/>
                  <a:t> the pseudo inverse of the </a:t>
                </a:r>
                <a:r>
                  <a:rPr lang="en-US" sz="2000" i="1" dirty="0"/>
                  <a:t>C </a:t>
                </a:r>
                <a:r>
                  <a:rPr lang="en-US" sz="2000" dirty="0"/>
                  <a:t>matrix, which can be computed using SVD 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It is possible to use weights both for the shape descriptors and for PF currents </a:t>
                </a:r>
                <a:r>
                  <a:rPr lang="en-US" sz="2000" dirty="0">
                    <a:sym typeface="Wingdings" pitchFamily="2" charset="2"/>
                  </a:rPr>
                  <a:t></a:t>
                </a:r>
                <a:r>
                  <a:rPr lang="en-US" sz="2000" dirty="0"/>
                  <a:t> the controller gains can be computed using the SVD of the </a:t>
                </a:r>
                <a:r>
                  <a:rPr lang="en-US" sz="2000" i="1" dirty="0"/>
                  <a:t>weighted </a:t>
                </a:r>
                <a:r>
                  <a:rPr lang="en-US" sz="2000" dirty="0"/>
                  <a:t>version of the </a:t>
                </a:r>
                <a:r>
                  <a:rPr lang="en-US" sz="2000" i="1" dirty="0"/>
                  <a:t>C </a:t>
                </a:r>
                <a:r>
                  <a:rPr lang="en-US" sz="2000" dirty="0"/>
                  <a:t>matrix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𝐶</m:t>
                          </m:r>
                        </m:e>
                      </m:acc>
                      <m:r>
                        <a:rPr lang="it-IT" sz="2000" b="0" i="1" dirty="0" smtClean="0">
                          <a:latin typeface="Cambria Math"/>
                        </a:rPr>
                        <m:t>=</m:t>
                      </m:r>
                      <m:r>
                        <a:rPr lang="it-IT" sz="2000" b="0" i="1" dirty="0" smtClean="0">
                          <a:latin typeface="Cambria Math"/>
                        </a:rPr>
                        <m:t>𝑄𝐶𝑁</m:t>
                      </m:r>
                      <m:r>
                        <a:rPr lang="it-IT" sz="2000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The XSC minimizes the cost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2000" b="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20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it-IT" sz="2000" b="0" i="1" smtClean="0">
                                  <a:latin typeface="Cambria Math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2000" b="0" i="1" smtClean="0">
                                          <a:latin typeface="Cambria Math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𝑌</m:t>
                                  </m:r>
                                  <m:d>
                                    <m:d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0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it-IT" sz="20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/>
                            </a:rPr>
                            <m:t>𝑄</m:t>
                          </m:r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𝑟𝑒𝑓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it-IT" sz="2000" b="0" i="1" smtClean="0">
                                  <a:latin typeface="Cambria Math"/>
                                </a:rPr>
                                <m:t>𝛿</m:t>
                              </m:r>
                              <m:r>
                                <m:rPr>
                                  <m:sty m:val="p"/>
                                </m:rPr>
                                <a:rPr lang="it-IT" sz="2000" b="0" i="1" smtClean="0">
                                  <a:latin typeface="Cambria Math"/>
                                </a:rPr>
                                <m:t>Y</m:t>
                              </m:r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it-IT" sz="2000" b="0" i="1" smtClean="0">
                              <a:latin typeface="Cambria Math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By performing the pseudo-inversion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i="1">
                            <a:latin typeface="Cambria Math"/>
                          </a:rPr>
                          <m:t>𝐶</m:t>
                        </m:r>
                      </m:e>
                    </m:acc>
                  </m:oMath>
                </a14:m>
                <a:r>
                  <a:rPr lang="en-US" sz="2000" dirty="0"/>
                  <a:t> using </a:t>
                </a:r>
                <a:r>
                  <a:rPr lang="en-US" sz="2000" dirty="0" err="1"/>
                  <a:t>n</a:t>
                </a:r>
                <a:r>
                  <a:rPr lang="en-US" sz="2000" baseline="-25000" dirty="0" err="1"/>
                  <a:t>dof</a:t>
                </a:r>
                <a:r>
                  <a:rPr lang="en-US" sz="2000" dirty="0"/>
                  <a:t> &lt; </a:t>
                </a:r>
                <a:r>
                  <a:rPr lang="en-US" sz="2000" dirty="0" err="1"/>
                  <a:t>n</a:t>
                </a:r>
                <a:r>
                  <a:rPr lang="en-US" sz="2000" baseline="-25000" dirty="0" err="1"/>
                  <a:t>PF</a:t>
                </a:r>
                <a:r>
                  <a:rPr lang="en-US" sz="2000" baseline="-25000" dirty="0"/>
                  <a:t> </a:t>
                </a:r>
                <a:r>
                  <a:rPr lang="en-US" sz="2000" dirty="0"/>
                  <a:t>DOF, then the remaining </a:t>
                </a:r>
                <a:r>
                  <a:rPr lang="en-US" sz="2000" i="1" dirty="0" err="1"/>
                  <a:t>n</a:t>
                </a:r>
                <a:r>
                  <a:rPr lang="en-US" sz="2000" i="1" baseline="-25000" dirty="0" err="1"/>
                  <a:t>PF</a:t>
                </a:r>
                <a:r>
                  <a:rPr lang="en-US" sz="2000" dirty="0"/>
                  <a:t>- </a:t>
                </a:r>
                <a:r>
                  <a:rPr lang="en-US" sz="2000" i="1" dirty="0" err="1"/>
                  <a:t>n</a:t>
                </a:r>
                <a:r>
                  <a:rPr lang="en-US" sz="2000" i="1" baseline="-25000" dirty="0" err="1"/>
                  <a:t>dof</a:t>
                </a:r>
                <a:r>
                  <a:rPr lang="en-US" sz="2000" i="1" baseline="-25000" dirty="0"/>
                  <a:t> </a:t>
                </a:r>
                <a:r>
                  <a:rPr lang="en-US" sz="2000" dirty="0"/>
                  <a:t>DOF are exploited to minimize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it-IT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20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it-IT" sz="2000" i="1">
                                  <a:latin typeface="Cambria Math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i="1">
                                      <a:latin typeface="Cambria Math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b="0" i="1" smtClean="0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/>
                                        </a:rPr>
                                        <m:t>𝑃𝐹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it-IT" sz="20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it-IT" sz="20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it-IT" sz="2000" i="1">
                              <a:latin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/>
                                </a:rPr>
                                <m:t>𝑃𝐹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it-IT" sz="2000" i="1">
                              <a:latin typeface="Cambria Math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This contributes to avoid PF current saturations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6"/>
                <a:ext cx="8507288" cy="5256584"/>
              </a:xfrm>
              <a:blipFill rotWithShape="1">
                <a:blip r:embed="rId2"/>
                <a:stretch>
                  <a:fillRect l="-502" t="-1276" r="-72" b="-149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8233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XSC block diagram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052736"/>
            <a:ext cx="8507288" cy="5256584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14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15"/>
          <a:stretch/>
        </p:blipFill>
        <p:spPr>
          <a:xfrm>
            <a:off x="755576" y="2636912"/>
            <a:ext cx="8045400" cy="14904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5576" y="1163989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PIDs are added to improve the dynamic behavior of plasma shape control</a:t>
            </a:r>
          </a:p>
        </p:txBody>
      </p:sp>
    </p:spTree>
    <p:extLst>
      <p:ext uri="{BB962C8B-B14F-4D97-AF65-F5344CB8AC3E}">
        <p14:creationId xmlns:p14="http://schemas.microsoft.com/office/powerpoint/2010/main" val="28048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Reference scenario – JT-60SA Scenario #2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052736"/>
            <a:ext cx="8507288" cy="5256584"/>
          </a:xfrm>
        </p:spPr>
        <p:txBody>
          <a:bodyPr>
            <a:normAutofit/>
          </a:bodyPr>
          <a:lstStyle/>
          <a:p>
            <a:r>
              <a:rPr lang="it-IT" sz="2000" dirty="0"/>
              <a:t>JT-60SA Scenario 2 with </a:t>
            </a:r>
            <a:r>
              <a:rPr lang="it-IT" sz="2000" i="1" dirty="0"/>
              <a:t>Ip</a:t>
            </a:r>
            <a:r>
              <a:rPr lang="it-IT" sz="2000" dirty="0"/>
              <a:t> = 5.5 MA at flat-top</a:t>
            </a:r>
          </a:p>
          <a:p>
            <a:r>
              <a:rPr lang="en-US" sz="2000" dirty="0"/>
              <a:t>Plasma equilibria and correspondent linear models have been generated for different snapshots during the scenario </a:t>
            </a:r>
            <a:br>
              <a:rPr lang="en-US" sz="2000" dirty="0"/>
            </a:br>
            <a:r>
              <a:rPr lang="en-US" sz="2000" dirty="0"/>
              <a:t>(ramp-up, flat-top, and ramp-down)</a:t>
            </a:r>
          </a:p>
          <a:p>
            <a:endParaRPr lang="it-IT" sz="2000" dirty="0">
              <a:solidFill>
                <a:srgbClr val="FF0000"/>
              </a:solidFill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15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501689-C861-4182-B5A5-49C622575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0"/>
          <a:stretch/>
        </p:blipFill>
        <p:spPr>
          <a:xfrm>
            <a:off x="202593" y="2420888"/>
            <a:ext cx="2906368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CE7244-272B-47B4-93F6-022AE68E88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0"/>
          <a:stretch/>
        </p:blipFill>
        <p:spPr>
          <a:xfrm>
            <a:off x="3136050" y="2424383"/>
            <a:ext cx="2903901" cy="41113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8C83A1-1CCF-4F0E-98E3-11B85CBC8A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/>
          <a:stretch/>
        </p:blipFill>
        <p:spPr>
          <a:xfrm>
            <a:off x="6067040" y="2420888"/>
            <a:ext cx="290779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64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Plasma </a:t>
            </a:r>
            <a:r>
              <a:rPr lang="it-IT" b="1" dirty="0" err="1"/>
              <a:t>shape</a:t>
            </a:r>
            <a:r>
              <a:rPr lang="it-IT" b="1" dirty="0"/>
              <a:t> </a:t>
            </a:r>
            <a:r>
              <a:rPr lang="it-IT" b="1" dirty="0" err="1"/>
              <a:t>descriptors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052736"/>
            <a:ext cx="8507288" cy="5256584"/>
          </a:xfrm>
        </p:spPr>
        <p:txBody>
          <a:bodyPr>
            <a:normAutofit/>
          </a:bodyPr>
          <a:lstStyle/>
          <a:p>
            <a:r>
              <a:rPr lang="en-US" sz="2000" dirty="0"/>
              <a:t>A set of </a:t>
            </a:r>
            <a:r>
              <a:rPr lang="en-US" sz="2000" b="1" dirty="0">
                <a:solidFill>
                  <a:srgbClr val="003399"/>
                </a:solidFill>
              </a:rPr>
              <a:t>83 gaps + 2 strikes</a:t>
            </a:r>
            <a:r>
              <a:rPr lang="en-US" sz="2000" b="1" dirty="0"/>
              <a:t> </a:t>
            </a:r>
            <a:r>
              <a:rPr lang="en-US" sz="2000" dirty="0"/>
              <a:t>has been defined</a:t>
            </a:r>
          </a:p>
          <a:p>
            <a:r>
              <a:rPr lang="en-US" sz="2000" dirty="0"/>
              <a:t>Three different choices</a:t>
            </a:r>
          </a:p>
          <a:p>
            <a:pPr lvl="1"/>
            <a:r>
              <a:rPr lang="en-US" sz="1600" b="1" dirty="0">
                <a:solidFill>
                  <a:srgbClr val="003399"/>
                </a:solidFill>
              </a:rPr>
              <a:t>Complete set</a:t>
            </a:r>
            <a:r>
              <a:rPr lang="en-US" sz="1600" dirty="0">
                <a:solidFill>
                  <a:srgbClr val="003399"/>
                </a:solidFill>
              </a:rPr>
              <a:t> </a:t>
            </a:r>
            <a:r>
              <a:rPr lang="en-US" sz="1600" dirty="0"/>
              <a:t>of shape descriptors</a:t>
            </a:r>
          </a:p>
          <a:p>
            <a:pPr lvl="1"/>
            <a:r>
              <a:rPr lang="en-US" sz="1600" b="1" dirty="0">
                <a:solidFill>
                  <a:srgbClr val="003399"/>
                </a:solidFill>
              </a:rPr>
              <a:t>18 equally spaced gaps + 2 strikes</a:t>
            </a:r>
          </a:p>
          <a:p>
            <a:pPr lvl="1"/>
            <a:r>
              <a:rPr lang="it-IT" sz="1600" b="1" dirty="0">
                <a:solidFill>
                  <a:srgbClr val="003399"/>
                </a:solidFill>
              </a:rPr>
              <a:t>4 gaps + 2 strikes </a:t>
            </a:r>
            <a:r>
              <a:rPr lang="it-IT" sz="1600" dirty="0"/>
              <a:t>(from </a:t>
            </a:r>
            <a:r>
              <a:rPr lang="en-US" sz="1600" i="1" dirty="0"/>
              <a:t>Miyata et al., PFR 2013</a:t>
            </a:r>
            <a:r>
              <a:rPr lang="en-US" sz="1600" dirty="0"/>
              <a:t>)</a:t>
            </a:r>
            <a:endParaRPr lang="it-IT" sz="1600" dirty="0"/>
          </a:p>
          <a:p>
            <a:pPr lvl="1"/>
            <a:r>
              <a:rPr lang="en-US" sz="1600" b="1" dirty="0">
                <a:solidFill>
                  <a:srgbClr val="003399"/>
                </a:solidFill>
              </a:rPr>
              <a:t>6 gaps + 2 strikes</a:t>
            </a:r>
            <a:r>
              <a:rPr lang="en-US" sz="1600" b="1" dirty="0"/>
              <a:t> </a:t>
            </a:r>
            <a:r>
              <a:rPr lang="en-US" sz="1600" dirty="0"/>
              <a:t>(from </a:t>
            </a:r>
            <a:r>
              <a:rPr lang="en-US" sz="1600" i="1" dirty="0"/>
              <a:t>Miyata et al., PFR 2014</a:t>
            </a:r>
            <a:r>
              <a:rPr lang="en-US" sz="1600" dirty="0"/>
              <a:t>)</a:t>
            </a:r>
          </a:p>
          <a:p>
            <a:pPr lvl="2"/>
            <a:r>
              <a:rPr lang="en-US" sz="1400" i="1" dirty="0"/>
              <a:t>in Miyata’s papers a </a:t>
            </a:r>
            <a:r>
              <a:rPr lang="en-US" sz="1400" i="1" dirty="0" err="1"/>
              <a:t>isoflux</a:t>
            </a:r>
            <a:r>
              <a:rPr lang="en-US" sz="1400" i="1" dirty="0"/>
              <a:t> approach was proposed</a:t>
            </a:r>
          </a:p>
          <a:p>
            <a:pPr marL="457200" lvl="1" indent="0">
              <a:buNone/>
            </a:pPr>
            <a:endParaRPr lang="en-US" sz="1600" i="1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16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62077" y="3205927"/>
            <a:ext cx="1850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Complete set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(83 gaps + 2 strikes)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1D9DE3-1A20-44C1-BEE8-FC224D59A4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5" t="6363" r="27060"/>
          <a:stretch/>
        </p:blipFill>
        <p:spPr>
          <a:xfrm>
            <a:off x="356231" y="3790702"/>
            <a:ext cx="1920240" cy="27346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EF30B5-590F-4CF6-9F50-FE753E803C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1" t="6363" r="26154"/>
          <a:stretch/>
        </p:blipFill>
        <p:spPr>
          <a:xfrm>
            <a:off x="2606987" y="3790702"/>
            <a:ext cx="1920240" cy="27346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DAC9A3-EF4F-4D38-B5B8-00B96A3215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2" t="6363" r="26182"/>
          <a:stretch/>
        </p:blipFill>
        <p:spPr>
          <a:xfrm>
            <a:off x="6828224" y="3835590"/>
            <a:ext cx="1920240" cy="27346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84F71D-F8A5-4922-BB6C-E92E8ACE72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 t="6363" r="26216"/>
          <a:stretch/>
        </p:blipFill>
        <p:spPr>
          <a:xfrm>
            <a:off x="4788024" y="3790702"/>
            <a:ext cx="1920240" cy="27346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C41A589-5704-4423-BCD0-2D60E5C947D5}"/>
              </a:ext>
            </a:extLst>
          </p:cNvPr>
          <p:cNvSpPr txBox="1"/>
          <p:nvPr/>
        </p:nvSpPr>
        <p:spPr>
          <a:xfrm>
            <a:off x="2808492" y="3360513"/>
            <a:ext cx="1722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18 gaps + 2 strikes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1A589-5704-4423-BCD0-2D60E5C947D5}"/>
              </a:ext>
            </a:extLst>
          </p:cNvPr>
          <p:cNvSpPr txBox="1"/>
          <p:nvPr/>
        </p:nvSpPr>
        <p:spPr>
          <a:xfrm>
            <a:off x="4927117" y="3329037"/>
            <a:ext cx="1606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Miyata PFR 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41A589-5704-4423-BCD0-2D60E5C947D5}"/>
              </a:ext>
            </a:extLst>
          </p:cNvPr>
          <p:cNvSpPr txBox="1"/>
          <p:nvPr/>
        </p:nvSpPr>
        <p:spPr>
          <a:xfrm>
            <a:off x="6966632" y="3320063"/>
            <a:ext cx="1606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Miyata PFR 2014</a:t>
            </a:r>
          </a:p>
        </p:txBody>
      </p:sp>
    </p:spTree>
    <p:extLst>
      <p:ext uri="{BB962C8B-B14F-4D97-AF65-F5344CB8AC3E}">
        <p14:creationId xmlns:p14="http://schemas.microsoft.com/office/powerpoint/2010/main" val="121031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Reference scenario - JT-60SA Scenario #2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239549"/>
            <a:ext cx="8507288" cy="5256584"/>
          </a:xfrm>
        </p:spPr>
        <p:txBody>
          <a:bodyPr>
            <a:normAutofit/>
          </a:bodyPr>
          <a:lstStyle/>
          <a:p>
            <a:r>
              <a:rPr lang="en-US" sz="2000" dirty="0"/>
              <a:t>The controller design has been based on the SOF equilibrium </a:t>
            </a:r>
            <a:br>
              <a:rPr lang="en-US" sz="2000" dirty="0"/>
            </a:br>
            <a:r>
              <a:rPr lang="en-US" sz="2000" dirty="0"/>
              <a:t>(</a:t>
            </a:r>
            <a:r>
              <a:rPr lang="en-US" sz="2000" i="1" dirty="0" err="1"/>
              <a:t>I</a:t>
            </a:r>
            <a:r>
              <a:rPr lang="en-US" sz="2000" i="1" baseline="-25000" dirty="0" err="1"/>
              <a:t>p</a:t>
            </a:r>
            <a:r>
              <a:rPr lang="en-US" sz="2000" dirty="0"/>
              <a:t> = 5.5 MA; </a:t>
            </a:r>
            <a:r>
              <a:rPr lang="el-GR" sz="2000" i="1" dirty="0"/>
              <a:t>β</a:t>
            </a:r>
            <a:r>
              <a:rPr lang="en-US" sz="2000" i="1" baseline="-25000" dirty="0"/>
              <a:t>p</a:t>
            </a:r>
            <a:r>
              <a:rPr lang="en-US" sz="2000" dirty="0"/>
              <a:t> = 0.529; </a:t>
            </a:r>
            <a:r>
              <a:rPr lang="en-US" sz="2000" i="1" dirty="0"/>
              <a:t>l</a:t>
            </a:r>
            <a:r>
              <a:rPr lang="en-US" sz="2000" i="1" baseline="-25000" dirty="0"/>
              <a:t>i</a:t>
            </a:r>
            <a:r>
              <a:rPr lang="en-US" sz="2000" dirty="0"/>
              <a:t> = 0.853) </a:t>
            </a:r>
          </a:p>
          <a:p>
            <a:endParaRPr lang="en-US" sz="2000" dirty="0"/>
          </a:p>
          <a:p>
            <a:r>
              <a:rPr lang="en-US" sz="2000" dirty="0"/>
              <a:t>Disturbance (variation of </a:t>
            </a:r>
            <a:r>
              <a:rPr lang="el-GR" sz="2000" dirty="0"/>
              <a:t>β</a:t>
            </a:r>
            <a:r>
              <a:rPr lang="en-US" sz="2000" baseline="-25000" dirty="0"/>
              <a:t>p</a:t>
            </a:r>
            <a:r>
              <a:rPr lang="en-US" sz="2000" dirty="0"/>
              <a:t> and li) for the ramp-up and start of flat top taken from </a:t>
            </a:r>
          </a:p>
          <a:p>
            <a:pPr marL="457200" lvl="1" indent="0">
              <a:buNone/>
            </a:pPr>
            <a:r>
              <a:rPr lang="en-US" sz="1600" i="1" dirty="0"/>
              <a:t>	Miyata et al., PFR 2013 		        </a:t>
            </a:r>
            <a:r>
              <a:rPr lang="en-US" sz="1600" i="1" dirty="0" err="1"/>
              <a:t>Urano</a:t>
            </a:r>
            <a:r>
              <a:rPr lang="en-US" sz="1600" i="1" dirty="0"/>
              <a:t> et al., FED 2015</a:t>
            </a:r>
          </a:p>
          <a:p>
            <a:pPr marL="457200" lvl="1" indent="0">
              <a:buNone/>
            </a:pPr>
            <a:endParaRPr lang="en-US" sz="1600" i="1" dirty="0"/>
          </a:p>
          <a:p>
            <a:pPr marL="457200" lvl="1" indent="0">
              <a:buNone/>
            </a:pPr>
            <a:endParaRPr lang="it-IT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it-IT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it-IT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it-IT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it-IT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it-IT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it-IT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it-IT" sz="1600" dirty="0">
              <a:solidFill>
                <a:srgbClr val="FF0000"/>
              </a:solidFill>
            </a:endParaRPr>
          </a:p>
          <a:p>
            <a:pPr lvl="1"/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17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FAA09-139A-4CED-BE38-7E84FF52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85" y="3264368"/>
            <a:ext cx="4073014" cy="30449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4C269A-12C0-453E-B40F-DC6CFD464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808" y="3264368"/>
            <a:ext cx="4073014" cy="304495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555776" y="3408384"/>
            <a:ext cx="1008112" cy="1512168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6581358" y="3552400"/>
            <a:ext cx="1741924" cy="1512168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475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Simulation results – Disturbance rejection 1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052736"/>
            <a:ext cx="8507288" cy="5256584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1600" dirty="0"/>
              <a:t>Simulation results for both </a:t>
            </a:r>
            <a:r>
              <a:rPr lang="en-US" sz="1600" dirty="0" err="1"/>
              <a:t>Urano</a:t>
            </a:r>
            <a:r>
              <a:rPr lang="en-US" sz="1600" dirty="0"/>
              <a:t> and Miyata disturbance time traces</a:t>
            </a:r>
          </a:p>
          <a:p>
            <a:pPr marL="457200" lvl="1" indent="0" algn="ctr">
              <a:buNone/>
            </a:pPr>
            <a:r>
              <a:rPr lang="en-US" sz="1800" b="1" dirty="0">
                <a:solidFill>
                  <a:srgbClr val="003399"/>
                </a:solidFill>
              </a:rPr>
              <a:t>All gaps + 2 strikes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18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C90925-87A5-473A-87A5-EDD8F334F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5" t="6363" r="27060"/>
          <a:stretch/>
        </p:blipFill>
        <p:spPr>
          <a:xfrm>
            <a:off x="892333" y="1978496"/>
            <a:ext cx="2889374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4FC6B-A81D-4954-A56E-8FFC699A5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4" t="6413" r="27046" b="-51"/>
          <a:stretch/>
        </p:blipFill>
        <p:spPr>
          <a:xfrm>
            <a:off x="4721188" y="1978496"/>
            <a:ext cx="2887934" cy="411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EF8143-913F-4F8E-9777-86221F1E3DEB}"/>
              </a:ext>
            </a:extLst>
          </p:cNvPr>
          <p:cNvSpPr/>
          <p:nvPr/>
        </p:nvSpPr>
        <p:spPr>
          <a:xfrm>
            <a:off x="2123728" y="1698988"/>
            <a:ext cx="76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Urano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1326ED-C8FB-47F7-8835-99266349DEB6}"/>
              </a:ext>
            </a:extLst>
          </p:cNvPr>
          <p:cNvSpPr/>
          <p:nvPr/>
        </p:nvSpPr>
        <p:spPr>
          <a:xfrm>
            <a:off x="5944765" y="1698988"/>
            <a:ext cx="881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Miyata </a:t>
            </a:r>
          </a:p>
        </p:txBody>
      </p:sp>
    </p:spTree>
    <p:extLst>
      <p:ext uri="{BB962C8B-B14F-4D97-AF65-F5344CB8AC3E}">
        <p14:creationId xmlns:p14="http://schemas.microsoft.com/office/powerpoint/2010/main" val="2267363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Simulation results - Disturbance rejection 2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052736"/>
            <a:ext cx="8507288" cy="5256584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1600" dirty="0"/>
              <a:t>Simulation results for both </a:t>
            </a:r>
            <a:r>
              <a:rPr lang="en-US" sz="1600" dirty="0" err="1"/>
              <a:t>Urano</a:t>
            </a:r>
            <a:r>
              <a:rPr lang="en-US" sz="1600" dirty="0"/>
              <a:t> and Miyata disturbance time traces</a:t>
            </a:r>
          </a:p>
          <a:p>
            <a:pPr marL="457200" lvl="1" indent="0" algn="ctr">
              <a:buNone/>
            </a:pPr>
            <a:r>
              <a:rPr lang="en-US" sz="1800" b="1" dirty="0">
                <a:solidFill>
                  <a:srgbClr val="003399"/>
                </a:solidFill>
              </a:rPr>
              <a:t>18 + 2 strikes</a:t>
            </a:r>
            <a:endParaRPr lang="en-US" sz="1600" b="1" dirty="0">
              <a:solidFill>
                <a:srgbClr val="003399"/>
              </a:solidFill>
            </a:endParaRP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19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4AD4E3-5663-48C5-9902-C65169CB8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4" t="6367" r="27046" b="-96"/>
          <a:stretch/>
        </p:blipFill>
        <p:spPr>
          <a:xfrm>
            <a:off x="896112" y="1975104"/>
            <a:ext cx="2885090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FB7AA0-B01E-45DE-B1FE-BA977D629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1" t="6271" r="27219"/>
          <a:stretch/>
        </p:blipFill>
        <p:spPr>
          <a:xfrm>
            <a:off x="4718304" y="1975104"/>
            <a:ext cx="2885090" cy="411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2349A2-42CA-417A-9343-12A0FD1C57EF}"/>
              </a:ext>
            </a:extLst>
          </p:cNvPr>
          <p:cNvSpPr/>
          <p:nvPr/>
        </p:nvSpPr>
        <p:spPr>
          <a:xfrm>
            <a:off x="2166900" y="1691516"/>
            <a:ext cx="76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Urano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EC3A75-FFCB-4196-8C5B-3EE7D2CC5717}"/>
              </a:ext>
            </a:extLst>
          </p:cNvPr>
          <p:cNvSpPr/>
          <p:nvPr/>
        </p:nvSpPr>
        <p:spPr>
          <a:xfrm>
            <a:off x="6095512" y="1739764"/>
            <a:ext cx="881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Miyata </a:t>
            </a:r>
          </a:p>
        </p:txBody>
      </p:sp>
    </p:spTree>
    <p:extLst>
      <p:ext uri="{BB962C8B-B14F-4D97-AF65-F5344CB8AC3E}">
        <p14:creationId xmlns:p14="http://schemas.microsoft.com/office/powerpoint/2010/main" val="2617884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3399"/>
                </a:solidFill>
              </a:rPr>
              <a:t>Proposed architecture for plasma axisymmetric magnetic control</a:t>
            </a:r>
          </a:p>
          <a:p>
            <a:endParaRPr lang="en-US" b="1" dirty="0">
              <a:solidFill>
                <a:srgbClr val="003399"/>
              </a:solidFill>
            </a:endParaRPr>
          </a:p>
          <a:p>
            <a:r>
              <a:rPr lang="en-US" b="1" dirty="0">
                <a:solidFill>
                  <a:srgbClr val="003399"/>
                </a:solidFill>
              </a:rPr>
              <a:t>ELM triggering using vertical kicks</a:t>
            </a:r>
          </a:p>
          <a:p>
            <a:endParaRPr lang="en-US" b="1" dirty="0">
              <a:solidFill>
                <a:srgbClr val="003399"/>
              </a:solidFill>
            </a:endParaRPr>
          </a:p>
          <a:p>
            <a:r>
              <a:rPr lang="en-US" b="1" dirty="0">
                <a:solidFill>
                  <a:srgbClr val="003399"/>
                </a:solidFill>
              </a:rPr>
              <a:t>Shape control using plasma-wall gaps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2259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-437728" y="692696"/>
            <a:ext cx="9443392" cy="648072"/>
          </a:xfrm>
        </p:spPr>
        <p:txBody>
          <a:bodyPr>
            <a:noAutofit/>
          </a:bodyPr>
          <a:lstStyle/>
          <a:p>
            <a:pPr marL="457200" lvl="1" indent="0" algn="ctr">
              <a:buNone/>
            </a:pPr>
            <a:r>
              <a:rPr lang="en-US" sz="1600" dirty="0"/>
              <a:t>Simulation results for both </a:t>
            </a:r>
            <a:r>
              <a:rPr lang="en-US" sz="1600" dirty="0" err="1"/>
              <a:t>Urano</a:t>
            </a:r>
            <a:r>
              <a:rPr lang="en-US" sz="1600" dirty="0"/>
              <a:t> and Miyata disturbance time traces </a:t>
            </a:r>
          </a:p>
          <a:p>
            <a:pPr marL="457200" lvl="1" indent="0" algn="ctr">
              <a:buNone/>
            </a:pPr>
            <a:r>
              <a:rPr lang="en-US" sz="1800" b="1" dirty="0">
                <a:solidFill>
                  <a:srgbClr val="003399"/>
                </a:solidFill>
              </a:rPr>
              <a:t>6 gaps + 2 strikes </a:t>
            </a:r>
            <a:r>
              <a:rPr lang="en-US" sz="1600" dirty="0"/>
              <a:t>(from </a:t>
            </a:r>
            <a:r>
              <a:rPr lang="en-US" sz="1600" i="1" dirty="0"/>
              <a:t>Miyata et al., PFR 2014</a:t>
            </a:r>
            <a:r>
              <a:rPr lang="en-US" sz="1600" dirty="0"/>
              <a:t>) </a:t>
            </a:r>
          </a:p>
          <a:p>
            <a:pPr marL="457200" lvl="1" indent="0" algn="ctr">
              <a:buNone/>
            </a:pPr>
            <a:r>
              <a:rPr lang="it-IT" sz="1600" b="1" dirty="0" err="1"/>
              <a:t>but</a:t>
            </a:r>
            <a:r>
              <a:rPr lang="en-US" sz="1600" b="1" dirty="0"/>
              <a:t> with gap approach</a:t>
            </a:r>
            <a:r>
              <a:rPr lang="en-US" sz="1600" dirty="0"/>
              <a:t> (for the sake of comparison)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Simulation results - Disturbance rejection 3</a:t>
            </a:r>
            <a:endParaRPr lang="en-US" b="1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20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43E59A-276F-4E63-B0BD-9BE894386D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4" t="6367" r="27046" b="-96"/>
          <a:stretch/>
        </p:blipFill>
        <p:spPr>
          <a:xfrm>
            <a:off x="896112" y="1975104"/>
            <a:ext cx="2885090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CDC4D9-2053-4EC3-B03B-75A49EE2A2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8" t="6271" r="26301"/>
          <a:stretch/>
        </p:blipFill>
        <p:spPr>
          <a:xfrm>
            <a:off x="4718304" y="1975104"/>
            <a:ext cx="2885090" cy="4114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E15F68-39D0-443C-9D84-C9F3DB6A6E8B}"/>
              </a:ext>
            </a:extLst>
          </p:cNvPr>
          <p:cNvSpPr/>
          <p:nvPr/>
        </p:nvSpPr>
        <p:spPr>
          <a:xfrm>
            <a:off x="2154004" y="1653979"/>
            <a:ext cx="76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Urano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0FBA46-1A5D-4F55-A229-A8EEEFD8A7E6}"/>
              </a:ext>
            </a:extLst>
          </p:cNvPr>
          <p:cNvSpPr/>
          <p:nvPr/>
        </p:nvSpPr>
        <p:spPr>
          <a:xfrm>
            <a:off x="5936176" y="1706760"/>
            <a:ext cx="881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Miyata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2E7E76-1C53-445A-A4B4-11EC82E7D1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4" t="6496" r="26216"/>
          <a:stretch/>
        </p:blipFill>
        <p:spPr>
          <a:xfrm>
            <a:off x="2915816" y="1700808"/>
            <a:ext cx="3461154" cy="476825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632364" y="2800410"/>
            <a:ext cx="25898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3399"/>
                </a:solidFill>
              </a:rPr>
              <a:t>Max steady state error</a:t>
            </a:r>
          </a:p>
          <a:p>
            <a:r>
              <a:rPr lang="en-US" sz="2000" b="1" dirty="0">
                <a:solidFill>
                  <a:srgbClr val="003399"/>
                </a:solidFill>
              </a:rPr>
              <a:t>∼10 cm</a:t>
            </a:r>
            <a:endParaRPr lang="en-US" sz="2000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88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Simulation results - Disturbance </a:t>
            </a:r>
            <a:r>
              <a:rPr lang="it-IT" b="1" dirty="0" err="1"/>
              <a:t>rejection</a:t>
            </a:r>
            <a:r>
              <a:rPr lang="it-IT" b="1" dirty="0"/>
              <a:t> 4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95536" y="908720"/>
            <a:ext cx="8507288" cy="5256584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1800" dirty="0"/>
              <a:t>Simulation results for both </a:t>
            </a:r>
            <a:r>
              <a:rPr lang="en-US" sz="1800" dirty="0" err="1"/>
              <a:t>Urano</a:t>
            </a:r>
            <a:r>
              <a:rPr lang="en-US" sz="1800" dirty="0"/>
              <a:t> and Miyata disturbance time traces </a:t>
            </a:r>
          </a:p>
          <a:p>
            <a:pPr marL="457200" lvl="1" indent="0" algn="ctr">
              <a:buNone/>
            </a:pPr>
            <a:r>
              <a:rPr lang="en-US" b="1" dirty="0">
                <a:solidFill>
                  <a:srgbClr val="003399"/>
                </a:solidFill>
              </a:rPr>
              <a:t>4 gaps + 2 strikes </a:t>
            </a:r>
            <a:r>
              <a:rPr lang="en-US" sz="1800" dirty="0"/>
              <a:t>(from </a:t>
            </a:r>
            <a:r>
              <a:rPr lang="en-US" sz="1800" i="1" dirty="0"/>
              <a:t>Miyata et al., PFR 2013</a:t>
            </a:r>
            <a:r>
              <a:rPr lang="en-US" sz="1800" dirty="0"/>
              <a:t>) </a:t>
            </a:r>
            <a:r>
              <a:rPr lang="en-US" sz="1800" b="1" dirty="0"/>
              <a:t>but</a:t>
            </a:r>
            <a:r>
              <a:rPr lang="en-US" sz="1800" dirty="0"/>
              <a:t> </a:t>
            </a:r>
            <a:r>
              <a:rPr lang="en-US" sz="1800" b="1" dirty="0"/>
              <a:t>gap approach</a:t>
            </a:r>
            <a:endParaRPr lang="en-US" sz="18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21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8052A4-7C95-41F2-B45C-FE9BBD5C6B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3" t="6367" r="27045" b="-96"/>
          <a:stretch/>
        </p:blipFill>
        <p:spPr>
          <a:xfrm>
            <a:off x="896112" y="1975104"/>
            <a:ext cx="288509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220785-E481-4296-BC30-0E7F80EB44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9" t="6271" r="27061"/>
          <a:stretch/>
        </p:blipFill>
        <p:spPr>
          <a:xfrm>
            <a:off x="4718304" y="1975104"/>
            <a:ext cx="2885090" cy="4114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4DD306-6B73-40C1-8BB4-1C5D300F4830}"/>
              </a:ext>
            </a:extLst>
          </p:cNvPr>
          <p:cNvSpPr/>
          <p:nvPr/>
        </p:nvSpPr>
        <p:spPr>
          <a:xfrm>
            <a:off x="2173217" y="1684491"/>
            <a:ext cx="76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Urano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712DDD-E5C4-4198-865C-0C17921E4E68}"/>
              </a:ext>
            </a:extLst>
          </p:cNvPr>
          <p:cNvSpPr/>
          <p:nvPr/>
        </p:nvSpPr>
        <p:spPr>
          <a:xfrm>
            <a:off x="6002320" y="1700629"/>
            <a:ext cx="881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Miyata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E66DA-EB92-4D98-A713-FDAEAC08EA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4" t="4569" r="26215"/>
          <a:stretch/>
        </p:blipFill>
        <p:spPr>
          <a:xfrm>
            <a:off x="3057448" y="1763209"/>
            <a:ext cx="3317139" cy="46640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79912" y="5013176"/>
            <a:ext cx="25898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3399"/>
                </a:solidFill>
              </a:rPr>
              <a:t>Max steady state error</a:t>
            </a:r>
          </a:p>
          <a:p>
            <a:r>
              <a:rPr lang="en-US" sz="2000" b="1" dirty="0">
                <a:solidFill>
                  <a:srgbClr val="003399"/>
                </a:solidFill>
              </a:rPr>
              <a:t>∼5 cm</a:t>
            </a:r>
            <a:endParaRPr lang="en-US" sz="2000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7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Simulation results – Reference tracking </a:t>
            </a:r>
            <a:endParaRPr lang="en-US" b="1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22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51F48-88CB-4847-B84C-74101CAEE327}"/>
              </a:ext>
            </a:extLst>
          </p:cNvPr>
          <p:cNvSpPr/>
          <p:nvPr/>
        </p:nvSpPr>
        <p:spPr>
          <a:xfrm>
            <a:off x="4355976" y="1484784"/>
            <a:ext cx="29803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of reference shape</a:t>
            </a: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Transition time = 1.0 [s]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 disturbances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BC1A91-14EC-466C-BB5F-E276966A8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6047" r="7449" b="4648"/>
          <a:stretch/>
        </p:blipFill>
        <p:spPr>
          <a:xfrm>
            <a:off x="251520" y="791824"/>
            <a:ext cx="3816424" cy="572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9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Simulation results – Reference tracking 1</a:t>
            </a:r>
            <a:endParaRPr lang="en-US" b="1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23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EA218-1651-4D76-A961-07EF9AB54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 t="5459" r="26216"/>
          <a:stretch/>
        </p:blipFill>
        <p:spPr>
          <a:xfrm>
            <a:off x="755576" y="980728"/>
            <a:ext cx="3600400" cy="5176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56D049-B5BD-4A74-A5EE-EBF2A7B6C1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 t="5458" r="26215"/>
          <a:stretch/>
        </p:blipFill>
        <p:spPr>
          <a:xfrm>
            <a:off x="4737195" y="989800"/>
            <a:ext cx="3599442" cy="51755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12160" y="658379"/>
            <a:ext cx="1705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3399"/>
                </a:solidFill>
              </a:rPr>
              <a:t>18 + 2 </a:t>
            </a:r>
            <a:r>
              <a:rPr lang="en-US" sz="2400" b="1" dirty="0">
                <a:solidFill>
                  <a:srgbClr val="003399"/>
                </a:solidFill>
              </a:rPr>
              <a:t>strikes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1619672" y="658379"/>
            <a:ext cx="2398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3399"/>
                </a:solidFill>
              </a:rPr>
              <a:t>All </a:t>
            </a:r>
            <a:r>
              <a:rPr lang="en-US" sz="2000" b="1">
                <a:solidFill>
                  <a:srgbClr val="003399"/>
                </a:solidFill>
              </a:rPr>
              <a:t>shape descriptors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1171452" y="6141135"/>
            <a:ext cx="7902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 </a:t>
            </a:r>
            <a:r>
              <a:rPr lang="en-US" b="1" i="1">
                <a:solidFill>
                  <a:srgbClr val="FF0000"/>
                </a:solidFill>
              </a:rPr>
              <a:t>practical </a:t>
            </a:r>
            <a:r>
              <a:rPr lang="en-US" b="1">
                <a:solidFill>
                  <a:srgbClr val="FF0000"/>
                </a:solidFill>
              </a:rPr>
              <a:t>difference between controlling 85 or 20 shape descriptors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888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Simulation results - Reference </a:t>
            </a:r>
            <a:r>
              <a:rPr lang="it-IT" b="1" dirty="0" err="1"/>
              <a:t>tracking</a:t>
            </a:r>
            <a:r>
              <a:rPr lang="it-IT" b="1" dirty="0"/>
              <a:t> 2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052736"/>
            <a:ext cx="8507288" cy="525658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24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8936E-96A9-4BBC-8D3F-7E17E1DCF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9" t="5459" r="26215"/>
          <a:stretch/>
        </p:blipFill>
        <p:spPr>
          <a:xfrm>
            <a:off x="758952" y="1344168"/>
            <a:ext cx="3599442" cy="51755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77985" y="883201"/>
            <a:ext cx="4848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3399"/>
                </a:solidFill>
              </a:rPr>
              <a:t>6 gaps + 2 strikes </a:t>
            </a:r>
            <a:r>
              <a:rPr lang="en-US"/>
              <a:t>(from </a:t>
            </a:r>
            <a:r>
              <a:rPr lang="en-US" i="1"/>
              <a:t>Miyata et al., PFR 2014</a:t>
            </a:r>
            <a:r>
              <a:rPr lang="en-US"/>
              <a:t>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7DD323-2FA6-4282-B3B8-61D41F450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4" t="5459" r="26215"/>
          <a:stretch/>
        </p:blipFill>
        <p:spPr>
          <a:xfrm>
            <a:off x="4852203" y="1452845"/>
            <a:ext cx="3608229" cy="502600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94627C8-F0C1-49FE-AE13-8A9B35319ADC}"/>
              </a:ext>
            </a:extLst>
          </p:cNvPr>
          <p:cNvSpPr/>
          <p:nvPr/>
        </p:nvSpPr>
        <p:spPr>
          <a:xfrm>
            <a:off x="2195736" y="2708920"/>
            <a:ext cx="576064" cy="36004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653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Simulation results - Reference </a:t>
            </a:r>
            <a:r>
              <a:rPr lang="it-IT" b="1" dirty="0" err="1"/>
              <a:t>tracking</a:t>
            </a:r>
            <a:r>
              <a:rPr lang="it-IT" b="1" dirty="0"/>
              <a:t> 3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052736"/>
            <a:ext cx="8507288" cy="525658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25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9CC29-E80D-468C-97E1-BFD7F7A74B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9" t="5459" r="26215"/>
          <a:stretch/>
        </p:blipFill>
        <p:spPr>
          <a:xfrm>
            <a:off x="758952" y="1344168"/>
            <a:ext cx="3599440" cy="51755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77985" y="883201"/>
            <a:ext cx="4848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3399"/>
                </a:solidFill>
              </a:rPr>
              <a:t>4 gaps + 2 strikes </a:t>
            </a:r>
            <a:r>
              <a:rPr lang="en-US" dirty="0"/>
              <a:t>(from </a:t>
            </a:r>
            <a:r>
              <a:rPr lang="en-US" i="1" dirty="0"/>
              <a:t>Miyata et al., PFR 2014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F32AC-044F-4B06-ACB3-BA3D2FF1C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3" t="5459" r="26216"/>
          <a:stretch/>
        </p:blipFill>
        <p:spPr>
          <a:xfrm>
            <a:off x="4621992" y="1519228"/>
            <a:ext cx="3751872" cy="491867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BAE20FB-48B5-4006-A039-AD1DB74B5297}"/>
              </a:ext>
            </a:extLst>
          </p:cNvPr>
          <p:cNvSpPr/>
          <p:nvPr/>
        </p:nvSpPr>
        <p:spPr>
          <a:xfrm>
            <a:off x="2123728" y="2704742"/>
            <a:ext cx="360040" cy="72008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297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3">
            <a:extLst>
              <a:ext uri="{FF2B5EF4-FFF2-40B4-BE49-F238E27FC236}">
                <a16:creationId xmlns:a16="http://schemas.microsoft.com/office/drawing/2014/main" id="{D0E39DE7-33D4-427C-ABC4-4E602087B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26</a:t>
            </a:fld>
            <a:endParaRPr lang="en-GB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4E5643F-0DD6-461D-829D-B64928772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Simulation </a:t>
            </a:r>
            <a:r>
              <a:rPr lang="it-IT" b="1" dirty="0" err="1"/>
              <a:t>results</a:t>
            </a:r>
            <a:r>
              <a:rPr lang="it-IT" b="1" dirty="0"/>
              <a:t> </a:t>
            </a:r>
            <a:r>
              <a:rPr lang="mr-IN" b="1" dirty="0"/>
              <a:t>–</a:t>
            </a:r>
            <a:r>
              <a:rPr lang="it-IT" b="1" dirty="0"/>
              <a:t> RMSE</a:t>
            </a:r>
            <a:endParaRPr lang="en-US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36B1EF0-F3CD-4ACC-91E8-06E27FFC5B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2"/>
          <a:stretch/>
        </p:blipFill>
        <p:spPr>
          <a:xfrm>
            <a:off x="107505" y="1312476"/>
            <a:ext cx="3312368" cy="269258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99DCE0C-445E-4687-9ADA-91D8D3BB91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2"/>
          <a:stretch/>
        </p:blipFill>
        <p:spPr>
          <a:xfrm>
            <a:off x="2895573" y="3852362"/>
            <a:ext cx="3344438" cy="27186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4F8B54A-EC73-4F88-8E62-E044F9402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177843"/>
            <a:ext cx="3492811" cy="26111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7813" y="724634"/>
            <a:ext cx="82799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3399"/>
                </a:solidFill>
              </a:rPr>
              <a:t>Root mean square error compute on the overall shape (85 </a:t>
            </a:r>
            <a:r>
              <a:rPr lang="en-US" sz="2000" b="1">
                <a:solidFill>
                  <a:srgbClr val="003399"/>
                </a:solidFill>
              </a:rPr>
              <a:t>shape descriptors)</a:t>
            </a:r>
            <a:endParaRPr lang="en-US" sz="2000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37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Discussion issues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00484" y="908719"/>
            <a:ext cx="8507288" cy="5636517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An analysis of the </a:t>
            </a:r>
            <a:r>
              <a:rPr lang="en-US" sz="2000" b="1" dirty="0"/>
              <a:t>steady-state</a:t>
            </a:r>
            <a:r>
              <a:rPr lang="en-US" sz="2000" dirty="0"/>
              <a:t> performance for different choices for the controlled shape descriptors has been performed </a:t>
            </a:r>
          </a:p>
          <a:p>
            <a:pPr lvl="1" algn="just"/>
            <a:endParaRPr lang="en-US" sz="1400" dirty="0"/>
          </a:p>
          <a:p>
            <a:pPr algn="just"/>
            <a:r>
              <a:rPr lang="en-US" sz="2000" dirty="0"/>
              <a:t>The </a:t>
            </a:r>
            <a:r>
              <a:rPr lang="en-US" sz="2000" b="1" dirty="0"/>
              <a:t>dynamic behavior </a:t>
            </a:r>
            <a:r>
              <a:rPr lang="en-US" sz="2000" dirty="0"/>
              <a:t>of the shape controller (but also of the </a:t>
            </a:r>
            <a:r>
              <a:rPr lang="en-US" sz="2000" i="1" dirty="0" err="1"/>
              <a:t>I</a:t>
            </a:r>
            <a:r>
              <a:rPr lang="en-US" sz="2000" i="1" baseline="-25000" dirty="0" err="1"/>
              <a:t>p</a:t>
            </a:r>
            <a:r>
              <a:rPr lang="en-US" sz="2000" dirty="0"/>
              <a:t> controller) seems to be </a:t>
            </a:r>
            <a:r>
              <a:rPr lang="en-US" sz="2000" b="1" dirty="0"/>
              <a:t>affected by the performance of the PF power supplies</a:t>
            </a:r>
            <a:endParaRPr lang="en-US" sz="2000" dirty="0"/>
          </a:p>
          <a:p>
            <a:pPr algn="just"/>
            <a:endParaRPr lang="en-US" sz="2000" dirty="0"/>
          </a:p>
          <a:p>
            <a:pPr algn="just"/>
            <a:r>
              <a:rPr lang="en-US" sz="2000" b="1" dirty="0"/>
              <a:t>A larger set of possible disturbances </a:t>
            </a:r>
            <a:r>
              <a:rPr lang="en-US" sz="2000" dirty="0"/>
              <a:t>(in terms of </a:t>
            </a:r>
            <a:r>
              <a:rPr lang="el-GR" sz="2000" i="1" dirty="0"/>
              <a:t>β</a:t>
            </a:r>
            <a:r>
              <a:rPr lang="en-US" sz="2000" i="1" baseline="-25000" dirty="0"/>
              <a:t>p </a:t>
            </a:r>
            <a:r>
              <a:rPr lang="en-US" sz="2000" dirty="0"/>
              <a:t>and </a:t>
            </a:r>
            <a:r>
              <a:rPr lang="en-US" sz="2000" i="1" dirty="0"/>
              <a:t>l</a:t>
            </a:r>
            <a:r>
              <a:rPr lang="en-US" sz="2000" i="1" baseline="-25000" dirty="0"/>
              <a:t>i</a:t>
            </a:r>
            <a:r>
              <a:rPr lang="en-US" sz="2000" dirty="0"/>
              <a:t> variations) </a:t>
            </a:r>
            <a:r>
              <a:rPr lang="en-US" sz="2000" b="1" dirty="0"/>
              <a:t>would be useful </a:t>
            </a:r>
            <a:r>
              <a:rPr lang="en-US" sz="2000" dirty="0"/>
              <a:t>to better assess the dynamic performance such as</a:t>
            </a:r>
          </a:p>
          <a:p>
            <a:pPr lvl="1" algn="just"/>
            <a:r>
              <a:rPr lang="en-US" sz="1800" dirty="0"/>
              <a:t>Minor disruption</a:t>
            </a:r>
          </a:p>
          <a:p>
            <a:pPr lvl="1" algn="just"/>
            <a:r>
              <a:rPr lang="en-US" sz="1800" dirty="0"/>
              <a:t>H-L transition</a:t>
            </a:r>
          </a:p>
          <a:p>
            <a:pPr lvl="1" algn="just"/>
            <a:r>
              <a:rPr lang="en-US" sz="1800" dirty="0"/>
              <a:t>ELM</a:t>
            </a:r>
          </a:p>
          <a:p>
            <a:pPr lvl="1" algn="just"/>
            <a:r>
              <a:rPr lang="mr-IN" sz="1800" dirty="0"/>
              <a:t>…</a:t>
            </a:r>
            <a:endParaRPr lang="it-IT" sz="1800" dirty="0"/>
          </a:p>
          <a:p>
            <a:pPr lvl="1" algn="just"/>
            <a:endParaRPr lang="it-IT" sz="2200" dirty="0"/>
          </a:p>
          <a:p>
            <a:pPr algn="just"/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Miyata’s</a:t>
            </a:r>
            <a:r>
              <a:rPr lang="it-IT" sz="2000" dirty="0"/>
              <a:t> </a:t>
            </a:r>
            <a:r>
              <a:rPr lang="it-IT" sz="2000" dirty="0" err="1"/>
              <a:t>disturbances</a:t>
            </a:r>
            <a:r>
              <a:rPr lang="it-IT" sz="2000" dirty="0"/>
              <a:t> </a:t>
            </a:r>
            <a:r>
              <a:rPr lang="it-IT" sz="2000" dirty="0" err="1"/>
              <a:t>been</a:t>
            </a:r>
            <a:r>
              <a:rPr lang="it-IT" sz="2000" dirty="0"/>
              <a:t> </a:t>
            </a:r>
            <a:r>
              <a:rPr lang="it-IT" sz="2000" i="1" dirty="0" err="1"/>
              <a:t>validated</a:t>
            </a:r>
            <a:r>
              <a:rPr lang="it-IT" sz="2000" i="1" dirty="0"/>
              <a:t> </a:t>
            </a:r>
            <a:r>
              <a:rPr lang="it-IT" sz="2000" dirty="0"/>
              <a:t>in EU?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3303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5626968" cy="891216"/>
          </a:xfrm>
        </p:spPr>
        <p:txBody>
          <a:bodyPr/>
          <a:lstStyle/>
          <a:p>
            <a:r>
              <a:rPr lang="en-US" b="1" dirty="0"/>
              <a:t>Proposal for 2018 activities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184576"/>
          </a:xfrm>
        </p:spPr>
        <p:txBody>
          <a:bodyPr>
            <a:normAutofit/>
          </a:bodyPr>
          <a:lstStyle/>
          <a:p>
            <a:r>
              <a:rPr lang="en-US" dirty="0"/>
              <a:t>Design an </a:t>
            </a:r>
            <a:r>
              <a:rPr lang="en-US" dirty="0" err="1"/>
              <a:t>isoflux</a:t>
            </a:r>
            <a:r>
              <a:rPr lang="en-US" dirty="0"/>
              <a:t> shape controller for limiter plasmas</a:t>
            </a:r>
          </a:p>
          <a:p>
            <a:endParaRPr lang="en-US" dirty="0"/>
          </a:p>
          <a:p>
            <a:r>
              <a:rPr lang="en-US" dirty="0"/>
              <a:t>Controller validation with linear models</a:t>
            </a:r>
          </a:p>
          <a:p>
            <a:endParaRPr lang="en-US" dirty="0"/>
          </a:p>
          <a:p>
            <a:r>
              <a:rPr lang="en-US" dirty="0"/>
              <a:t>Nonlinear simulation of the limiter-diverted transition for Scenario #2 </a:t>
            </a:r>
          </a:p>
          <a:p>
            <a:endParaRPr lang="en-US" dirty="0"/>
          </a:p>
          <a:p>
            <a:r>
              <a:rPr lang="en-US" dirty="0"/>
              <a:t>Paper at SOFT</a:t>
            </a:r>
          </a:p>
          <a:p>
            <a:endParaRPr lang="en-US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28</a:t>
            </a:fld>
            <a:endParaRPr lang="en-GB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5626968" cy="891216"/>
          </a:xfrm>
        </p:spPr>
        <p:txBody>
          <a:bodyPr/>
          <a:lstStyle/>
          <a:p>
            <a:r>
              <a:rPr lang="en-US" b="1" dirty="0"/>
              <a:t>Backup - slides</a:t>
            </a:r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29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2492896"/>
            <a:ext cx="741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b="1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597823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7571184" cy="891216"/>
          </a:xfrm>
        </p:spPr>
        <p:txBody>
          <a:bodyPr/>
          <a:lstStyle/>
          <a:p>
            <a:r>
              <a:rPr lang="en-US" b="1" dirty="0"/>
              <a:t>Proposal for the JT-60SA </a:t>
            </a:r>
            <a:r>
              <a:rPr lang="en-US" b="1"/>
              <a:t>magnetic control system 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688632"/>
          </a:xfrm>
        </p:spPr>
        <p:txBody>
          <a:bodyPr>
            <a:noAutofit/>
          </a:bodyPr>
          <a:lstStyle/>
          <a:p>
            <a:r>
              <a:rPr lang="en-US" sz="2000" dirty="0"/>
              <a:t>A possible architecture the JT-60SA magnetic control system has been proposed, together with the control algorithms to be implemented</a:t>
            </a:r>
          </a:p>
          <a:p>
            <a:r>
              <a:rPr lang="en-US" sz="2000" dirty="0"/>
              <a:t>Preliminary simulations have been performed, mainly aimed at checking the feasibility of the proposed control approach</a:t>
            </a:r>
          </a:p>
          <a:p>
            <a:r>
              <a:rPr lang="en-US" sz="2000" dirty="0"/>
              <a:t>More details can be found in </a:t>
            </a:r>
            <a:r>
              <a:rPr lang="en-US" sz="2000" i="1" dirty="0"/>
              <a:t>N. Cruz et al., Control Engineering Practice, 2017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45" y="3382938"/>
            <a:ext cx="7076366" cy="2710358"/>
          </a:xfrm>
          <a:prstGeom prst="rect">
            <a:avLst/>
          </a:prstGeom>
        </p:spPr>
      </p:pic>
      <p:sp>
        <p:nvSpPr>
          <p:cNvPr id="7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654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6995120" cy="891216"/>
          </a:xfrm>
        </p:spPr>
        <p:txBody>
          <a:bodyPr/>
          <a:lstStyle/>
          <a:p>
            <a:r>
              <a:rPr lang="it-IT" b="1" dirty="0"/>
              <a:t>PFC </a:t>
            </a:r>
            <a:r>
              <a:rPr lang="it-IT" b="1" dirty="0" err="1"/>
              <a:t>current</a:t>
            </a:r>
            <a:r>
              <a:rPr lang="it-IT" b="1" dirty="0"/>
              <a:t> controller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4787" y="743450"/>
            <a:ext cx="8507288" cy="5256584"/>
          </a:xfrm>
        </p:spPr>
        <p:txBody>
          <a:bodyPr>
            <a:normAutofit/>
          </a:bodyPr>
          <a:lstStyle/>
          <a:p>
            <a:r>
              <a:rPr lang="en-US" sz="1600" dirty="0"/>
              <a:t>The design of the proposed PFC current control is based on a </a:t>
            </a:r>
            <a:r>
              <a:rPr lang="en-US" sz="1600" dirty="0" err="1"/>
              <a:t>plasmaless</a:t>
            </a:r>
            <a:r>
              <a:rPr lang="en-US" sz="1600" dirty="0"/>
              <a:t> model </a:t>
            </a:r>
          </a:p>
          <a:p>
            <a:r>
              <a:rPr lang="en-US" sz="1600" dirty="0"/>
              <a:t>The following design approach already proposed for ITER tokamak has been adopted: 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A modified version of the inductance matrix is calculated, by neglecting the effect of the passive structures and by </a:t>
            </a:r>
          </a:p>
          <a:p>
            <a:pPr lvl="1"/>
            <a:r>
              <a:rPr lang="en-US" sz="1600" dirty="0"/>
              <a:t>In order to minimize the control effort, for each circuit all the mutual inductances which are less than 10% of the circuit self-inductance have been neglected </a:t>
            </a:r>
            <a:br>
              <a:rPr lang="en-US" sz="1600" dirty="0"/>
            </a:br>
            <a:r>
              <a:rPr lang="en-US" sz="1600" dirty="0">
                <a:sym typeface="Wingdings"/>
              </a:rPr>
              <a:t> in </a:t>
            </a:r>
            <a:r>
              <a:rPr lang="en-US" sz="1600" dirty="0"/>
              <a:t>this way the current in each circuit is controlled only by those circuits who are more coupled with it</a:t>
            </a:r>
          </a:p>
          <a:p>
            <a:pPr lvl="1"/>
            <a:r>
              <a:rPr lang="en-US" sz="1600" dirty="0"/>
              <a:t>The time constants are used to define the matrix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The controller is then given by</a:t>
            </a:r>
          </a:p>
          <a:p>
            <a:pPr lvl="1"/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r>
              <a:rPr lang="en-US" sz="1600" dirty="0"/>
              <a:t>where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84" y="3478053"/>
            <a:ext cx="3257494" cy="125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943" y="5038018"/>
            <a:ext cx="3160906" cy="530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5836740"/>
            <a:ext cx="1940576" cy="379193"/>
          </a:xfrm>
          <a:prstGeom prst="rect">
            <a:avLst/>
          </a:prstGeom>
        </p:spPr>
      </p:pic>
      <p:sp>
        <p:nvSpPr>
          <p:cNvPr id="8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6654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7571184" cy="891216"/>
          </a:xfrm>
        </p:spPr>
        <p:txBody>
          <a:bodyPr/>
          <a:lstStyle/>
          <a:p>
            <a:r>
              <a:rPr lang="en-US" b="1" dirty="0"/>
              <a:t>Proposal for the JT-60SA </a:t>
            </a:r>
            <a:r>
              <a:rPr lang="en-US" b="1"/>
              <a:t>magnetic control system </a:t>
            </a:r>
            <a:endParaRPr lang="en-US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688632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 proposed algorithm for VS has been used to assess the possibility of triggering ELMs by using vertical kicks</a:t>
            </a:r>
          </a:p>
          <a:p>
            <a:endParaRPr lang="en-US" sz="2000" i="1" dirty="0"/>
          </a:p>
          <a:p>
            <a:r>
              <a:rPr lang="en-US" sz="2000" dirty="0">
                <a:solidFill>
                  <a:srgbClr val="00B050"/>
                </a:solidFill>
              </a:rPr>
              <a:t>An </a:t>
            </a:r>
            <a:r>
              <a:rPr lang="en-US" sz="2000" b="1" dirty="0" err="1">
                <a:solidFill>
                  <a:srgbClr val="00B050"/>
                </a:solidFill>
              </a:rPr>
              <a:t>isoflux</a:t>
            </a:r>
            <a:r>
              <a:rPr lang="en-US" sz="2000" dirty="0">
                <a:solidFill>
                  <a:srgbClr val="00B050"/>
                </a:solidFill>
              </a:rPr>
              <a:t> approach was proposed for plasma shape control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A new </a:t>
            </a:r>
            <a:r>
              <a:rPr lang="en-US" sz="1600" b="1" dirty="0">
                <a:solidFill>
                  <a:srgbClr val="00B050"/>
                </a:solidFill>
              </a:rPr>
              <a:t>gap-based</a:t>
            </a:r>
            <a:r>
              <a:rPr lang="en-US" sz="1600" dirty="0">
                <a:solidFill>
                  <a:srgbClr val="00B050"/>
                </a:solidFill>
              </a:rPr>
              <a:t> plasma shape controller has been developed in 2017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Assessment of the performance is ongoing (part of the 2018 activities)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641623"/>
            <a:ext cx="5452082" cy="2088232"/>
          </a:xfrm>
          <a:prstGeom prst="rect">
            <a:avLst/>
          </a:prstGeom>
        </p:spPr>
      </p:pic>
      <p:sp>
        <p:nvSpPr>
          <p:cNvPr id="7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4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356992"/>
            <a:ext cx="2025733" cy="31772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37313" y="3095382"/>
            <a:ext cx="2961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Control segments of the </a:t>
            </a:r>
            <a:r>
              <a:rPr lang="it-IT" sz="1400" b="1" dirty="0"/>
              <a:t>isoflux</a:t>
            </a:r>
            <a:r>
              <a:rPr lang="it-IT" sz="1400" dirty="0"/>
              <a:t> plasma shape controller</a:t>
            </a:r>
          </a:p>
        </p:txBody>
      </p:sp>
      <p:sp>
        <p:nvSpPr>
          <p:cNvPr id="8" name="Oval 7"/>
          <p:cNvSpPr/>
          <p:nvPr/>
        </p:nvSpPr>
        <p:spPr>
          <a:xfrm>
            <a:off x="2987824" y="4732017"/>
            <a:ext cx="1512168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 8"/>
          <p:cNvSpPr/>
          <p:nvPr/>
        </p:nvSpPr>
        <p:spPr>
          <a:xfrm>
            <a:off x="1043608" y="4653136"/>
            <a:ext cx="1512168" cy="7200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2047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7571184" cy="891216"/>
          </a:xfrm>
        </p:spPr>
        <p:txBody>
          <a:bodyPr/>
          <a:lstStyle/>
          <a:p>
            <a:r>
              <a:rPr lang="en-US" b="1" dirty="0"/>
              <a:t>ELM triggering using VS kicks – Simulation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2060848"/>
                <a:ext cx="8640960" cy="416535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400" b="1" dirty="0"/>
                  <a:t>Simulation setup</a:t>
                </a:r>
              </a:p>
              <a:p>
                <a:pPr marL="0" indent="0">
                  <a:buNone/>
                </a:pPr>
                <a:endParaRPr lang="it-IT" sz="1100" b="1" dirty="0"/>
              </a:p>
              <a:p>
                <a:pPr lvl="0"/>
                <a:r>
                  <a:rPr lang="en-GB" sz="1100" dirty="0"/>
                  <a:t>a plasma linearized model of </a:t>
                </a:r>
                <a:r>
                  <a:rPr lang="en-GB" sz="1100" b="1" dirty="0"/>
                  <a:t>Scenario 02 @ t = 116.46s</a:t>
                </a:r>
                <a:r>
                  <a:rPr lang="en-GB" sz="1100" dirty="0"/>
                  <a:t> has been considered (</a:t>
                </a:r>
                <a:r>
                  <a:rPr lang="en-GB" sz="1100" b="1" dirty="0"/>
                  <a:t>growth rate </a:t>
                </a:r>
                <a14:m>
                  <m:oMath xmlns:m="http://schemas.openxmlformats.org/officeDocument/2006/math">
                    <m:r>
                      <a:rPr lang="en-GB" sz="1100" b="1" i="1">
                        <a:latin typeface="Cambria Math"/>
                      </a:rPr>
                      <m:t>𝜸</m:t>
                    </m:r>
                    <m:r>
                      <a:rPr lang="en-GB" sz="1100" b="1" i="1">
                        <a:latin typeface="Cambria Math"/>
                      </a:rPr>
                      <m:t>=</m:t>
                    </m:r>
                    <m:r>
                      <a:rPr lang="en-GB" sz="1100" b="1" i="1">
                        <a:latin typeface="Cambria Math"/>
                      </a:rPr>
                      <m:t>𝟑</m:t>
                    </m:r>
                    <m:r>
                      <a:rPr lang="en-GB" sz="1100" b="1" i="1">
                        <a:latin typeface="Cambria Math"/>
                      </a:rPr>
                      <m:t>.</m:t>
                    </m:r>
                    <m:r>
                      <a:rPr lang="en-GB" sz="1100" b="1" i="1">
                        <a:latin typeface="Cambria Math"/>
                      </a:rPr>
                      <m:t>𝟓𝟏</m:t>
                    </m:r>
                    <m:r>
                      <a:rPr lang="en-GB" sz="1100" b="1" i="1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it-IT" sz="1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100" b="1" i="1">
                            <a:latin typeface="Cambria Math"/>
                          </a:rPr>
                          <m:t>𝒔</m:t>
                        </m:r>
                      </m:e>
                      <m:sup>
                        <m:r>
                          <a:rPr lang="en-GB" sz="1100" b="1" i="1">
                            <a:latin typeface="Cambria Math"/>
                          </a:rPr>
                          <m:t>−</m:t>
                        </m:r>
                        <m:r>
                          <a:rPr lang="en-GB" sz="1100" b="1" i="1">
                            <a:latin typeface="Cambria Math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GB" sz="1100" dirty="0"/>
                  <a:t>)</a:t>
                </a:r>
              </a:p>
              <a:p>
                <a:pPr lvl="0"/>
                <a:endParaRPr lang="en-GB" sz="1100" dirty="0"/>
              </a:p>
              <a:p>
                <a:pPr lvl="0"/>
                <a:r>
                  <a:rPr lang="en-GB" sz="1100" dirty="0"/>
                  <a:t>the </a:t>
                </a:r>
                <a:r>
                  <a:rPr lang="en-GB" sz="1100" b="1" i="1" dirty="0"/>
                  <a:t>ITER-like </a:t>
                </a:r>
                <a:r>
                  <a:rPr lang="en-GB" sz="1100" b="1" dirty="0"/>
                  <a:t>VS algorithm proposed in </a:t>
                </a:r>
                <a:r>
                  <a:rPr lang="en-GB" sz="1100" b="1" i="1" dirty="0"/>
                  <a:t>Cruz et al. 2017 </a:t>
                </a:r>
                <a:r>
                  <a:rPr lang="en-GB" sz="1100" dirty="0"/>
                  <a:t>has been used to drive the voltages in the in-vessel coils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smtClean="0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it-IT" sz="1100" b="0" i="1" smtClean="0">
                              <a:latin typeface="Cambria Math"/>
                            </a:rPr>
                            <m:t>𝐹𝑃𝑃</m:t>
                          </m:r>
                          <m:sSub>
                            <m:sSubPr>
                              <m:ctrlP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1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1100" b="0" i="1" smtClean="0">
                                  <a:latin typeface="Cambria Math"/>
                                </a:rPr>
                                <m:t>𝑟𝑒𝑞</m:t>
                              </m:r>
                            </m:sub>
                          </m:sSub>
                        </m:sub>
                      </m:sSub>
                      <m:r>
                        <a:rPr lang="it-IT" sz="11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it-IT" sz="11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smtClean="0">
                              <a:latin typeface="Cambria Math"/>
                            </a:rPr>
                            <m:t>⋅</m:t>
                          </m:r>
                          <m:r>
                            <a:rPr lang="it-IT" sz="11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it-IT" sz="1100" b="0" i="1" smtClean="0">
                              <a:latin typeface="Cambria Math"/>
                            </a:rPr>
                            <m:t>𝐹𝑃𝑃𝐶</m:t>
                          </m:r>
                        </m:sub>
                      </m:sSub>
                      <m:r>
                        <a:rPr lang="it-IT" sz="11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it-IT" sz="11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it-IT" sz="1100" b="0" i="1" smtClean="0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100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it-IT" sz="1100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it-IT" sz="1100" b="0" i="1" smtClean="0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1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sz="1100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it-IT" sz="1100" dirty="0"/>
              </a:p>
              <a:p>
                <a:pPr lvl="0"/>
                <a:endParaRPr lang="en-GB" sz="1100" dirty="0"/>
              </a:p>
              <a:p>
                <a:pPr lvl="0"/>
                <a:r>
                  <a:rPr lang="en-GB" sz="1100" dirty="0"/>
                  <a:t>a periodic waveform that includes a negative voltage pulse followed by a positive one has been used to simulate the kicks</a:t>
                </a:r>
              </a:p>
              <a:p>
                <a:pPr lvl="0"/>
                <a:endParaRPr lang="en-GB" sz="1100" dirty="0"/>
              </a:p>
              <a:p>
                <a:pPr lvl="0"/>
                <a:r>
                  <a:rPr lang="en-GB" sz="1100" dirty="0"/>
                  <a:t>the in-vessel coils Power Supplies have been modelled as a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it-IT" sz="1100" b="0" i="1" smtClean="0">
                              <a:latin typeface="Cambria Math"/>
                            </a:rPr>
                            <m:t>𝐹𝑃𝑃𝐶</m:t>
                          </m:r>
                        </m:sub>
                      </m:sSub>
                      <m:r>
                        <a:rPr lang="it-IT" sz="11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1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it-IT" sz="1100" b="0" i="1" smtClean="0">
                              <a:latin typeface="Cambria Math"/>
                            </a:rPr>
                            <m:t>1+0.003⋅</m:t>
                          </m:r>
                          <m:r>
                            <a:rPr lang="it-IT" sz="1100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it-IT" sz="1100" b="0" i="1" smtClean="0">
                          <a:latin typeface="Cambria Math"/>
                        </a:rPr>
                        <m:t>⋅</m:t>
                      </m:r>
                      <m:sSup>
                        <m:sSup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1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it-IT" sz="1100" b="0" i="1" smtClean="0">
                              <a:latin typeface="Cambria Math"/>
                            </a:rPr>
                            <m:t>−0.0015⋅</m:t>
                          </m:r>
                          <m:r>
                            <m:rPr>
                              <m:sty m:val="p"/>
                            </m:rPr>
                            <a:rPr lang="it-IT" sz="1100" b="0" i="1" smtClean="0">
                              <a:latin typeface="Cambria Math"/>
                            </a:rPr>
                            <m:t>s</m:t>
                          </m:r>
                        </m:sup>
                      </m:sSup>
                      <m:r>
                        <a:rPr lang="it-IT" sz="1100" b="0" i="1" smtClean="0"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smtClean="0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it-IT" sz="1100" b="0" i="1" smtClean="0">
                              <a:latin typeface="Cambria Math"/>
                            </a:rPr>
                            <m:t>𝐹𝑃𝑃</m:t>
                          </m:r>
                          <m:sSub>
                            <m:sSubPr>
                              <m:ctrlP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1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1100" b="0" i="1" smtClean="0">
                                  <a:latin typeface="Cambria Math"/>
                                </a:rPr>
                                <m:t>𝑟𝑒𝑞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1100" dirty="0"/>
              </a:p>
              <a:p>
                <a:pPr marL="0" lvl="0" indent="0">
                  <a:buNone/>
                </a:pPr>
                <a:r>
                  <a:rPr lang="en-GB" sz="1100" dirty="0"/>
                  <a:t>      with  a ±1 kV saturation (data provided by QST colleagues)</a:t>
                </a:r>
              </a:p>
              <a:p>
                <a:pPr lvl="0"/>
                <a:endParaRPr lang="en-GB" sz="1100" dirty="0"/>
              </a:p>
              <a:p>
                <a:pPr lvl="0"/>
                <a:r>
                  <a:rPr lang="en-GB" sz="1100" dirty="0"/>
                  <a:t>the PF Current, Plasma Current, and Shape controllers have been not included</a:t>
                </a:r>
              </a:p>
              <a:p>
                <a:endParaRPr lang="en-GB" sz="1100" dirty="0">
                  <a:solidFill>
                    <a:srgbClr val="0070C0"/>
                  </a:solidFill>
                </a:endParaRPr>
              </a:p>
              <a:p>
                <a:r>
                  <a:rPr lang="en-GB" sz="1100" b="1" dirty="0">
                    <a:solidFill>
                      <a:srgbClr val="003399"/>
                    </a:solidFill>
                  </a:rPr>
                  <a:t>the frequency of the kicks has been varied in the range </a:t>
                </a:r>
                <a:br>
                  <a:rPr lang="en-GB" sz="1100" b="1" dirty="0">
                    <a:solidFill>
                      <a:srgbClr val="003399"/>
                    </a:solidFill>
                  </a:rPr>
                </a:br>
                <a:endParaRPr lang="en-GB" sz="1100" b="1" dirty="0">
                  <a:solidFill>
                    <a:srgbClr val="003399"/>
                  </a:solidFill>
                </a:endParaRPr>
              </a:p>
              <a:p>
                <a:pPr marL="0" indent="0" algn="ctr">
                  <a:buNone/>
                </a:pPr>
                <a:r>
                  <a:rPr lang="en-GB" sz="1100" b="1" dirty="0">
                    <a:solidFill>
                      <a:srgbClr val="003399"/>
                    </a:solidFill>
                  </a:rPr>
                  <a:t>[10, 50] Hz </a:t>
                </a:r>
              </a:p>
              <a:p>
                <a:endParaRPr lang="en-GB" sz="1100" b="1" dirty="0">
                  <a:solidFill>
                    <a:srgbClr val="003399"/>
                  </a:solidFill>
                </a:endParaRPr>
              </a:p>
              <a:p>
                <a:r>
                  <a:rPr lang="en-GB" sz="1100" b="1" dirty="0">
                    <a:solidFill>
                      <a:srgbClr val="003399"/>
                    </a:solidFill>
                  </a:rPr>
                  <a:t>the duration of the kicks (open-loop) time window with respect to the closed-loop time window has been chosen in such a way to keep the plant stable </a:t>
                </a:r>
                <a:r>
                  <a:rPr lang="en-GB" sz="1100" b="1" dirty="0">
                    <a:solidFill>
                      <a:srgbClr val="003399"/>
                    </a:solidFill>
                    <a:sym typeface="Wingdings" pitchFamily="2" charset="2"/>
                  </a:rPr>
                  <a:t> the kick time window was always </a:t>
                </a:r>
                <a:r>
                  <a:rPr lang="en-GB" sz="1100" b="1" dirty="0">
                    <a:solidFill>
                      <a:srgbClr val="003399"/>
                    </a:solidFill>
                  </a:rPr>
                  <a:t>smaller than 2/3 of the cycle length</a:t>
                </a:r>
                <a:endParaRPr lang="en-US" sz="1100" b="1" dirty="0">
                  <a:solidFill>
                    <a:srgbClr val="003399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2060848"/>
                <a:ext cx="8640960" cy="4165352"/>
              </a:xfrm>
              <a:blipFill rotWithShape="1">
                <a:blip r:embed="rId2"/>
                <a:stretch>
                  <a:fillRect l="-141" t="-146" b="-62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5</a:t>
            </a:fld>
            <a:endParaRPr lang="en-GB" dirty="0"/>
          </a:p>
        </p:txBody>
      </p:sp>
      <p:pic>
        <p:nvPicPr>
          <p:cNvPr id="10" name="Immagin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430" y="695978"/>
            <a:ext cx="5472058" cy="17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00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1520" y="-99392"/>
            <a:ext cx="7776864" cy="891216"/>
          </a:xfrm>
        </p:spPr>
        <p:txBody>
          <a:bodyPr/>
          <a:lstStyle/>
          <a:p>
            <a:r>
              <a:rPr lang="en-US" b="1" dirty="0"/>
              <a:t>ELM triggering – Simulation results - 1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616624"/>
          </a:xfrm>
        </p:spPr>
        <p:txBody>
          <a:bodyPr>
            <a:noAutofit/>
          </a:bodyPr>
          <a:lstStyle/>
          <a:p>
            <a:r>
              <a:rPr lang="en-GB" sz="1400" b="1" dirty="0"/>
              <a:t>A sweep with a resolution of 5 Hz </a:t>
            </a:r>
            <a:r>
              <a:rPr lang="en-GB" sz="1400" dirty="0"/>
              <a:t>has been performed in order to estimate the </a:t>
            </a:r>
            <a:r>
              <a:rPr lang="en-GB" sz="1400" b="1" dirty="0"/>
              <a:t>maximum amplitude </a:t>
            </a:r>
            <a:r>
              <a:rPr lang="en-GB" sz="1400" dirty="0"/>
              <a:t>of the vertical movement for the plasma centroid with respect to the kicks frequency.</a:t>
            </a:r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pPr lvl="0"/>
            <a:r>
              <a:rPr lang="en-GB" sz="1400" dirty="0"/>
              <a:t>Given the bandwidth of the in-vessel power supplies, the maximum vertical displacement decreases with frequency </a:t>
            </a:r>
            <a:r>
              <a:rPr lang="en-GB" sz="1400" dirty="0">
                <a:sym typeface="Wingdings" pitchFamily="2" charset="2"/>
              </a:rPr>
              <a:t> </a:t>
            </a:r>
            <a:r>
              <a:rPr lang="en-GB" sz="1400" b="1" dirty="0"/>
              <a:t>simulation results are mainly affected by the assumption on the dynamic response of the in-vessel coil power supplies</a:t>
            </a:r>
            <a:endParaRPr lang="it-IT" sz="1400" dirty="0"/>
          </a:p>
          <a:p>
            <a:endParaRPr lang="it-IT" sz="1400" dirty="0"/>
          </a:p>
          <a:p>
            <a:pPr marL="0" indent="0">
              <a:buNone/>
            </a:pPr>
            <a:endParaRPr lang="en-US" sz="1400" b="1" dirty="0">
              <a:solidFill>
                <a:srgbClr val="003399"/>
              </a:solidFill>
            </a:endParaRPr>
          </a:p>
        </p:txBody>
      </p:sp>
      <p:sp>
        <p:nvSpPr>
          <p:cNvPr id="7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6</a:t>
            </a:fld>
            <a:endParaRPr lang="en-GB" dirty="0"/>
          </a:p>
        </p:txBody>
      </p:sp>
      <p:pic>
        <p:nvPicPr>
          <p:cNvPr id="6" name="Immagin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844824"/>
            <a:ext cx="4863930" cy="31760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51720" y="1727230"/>
            <a:ext cx="50034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MAXIMUM VERTICAL DISPLACEMENT AS A FUNCTION OF THE KICKS FREQUENCY</a:t>
            </a:r>
            <a:endParaRPr lang="it-IT" sz="1100" b="1" dirty="0"/>
          </a:p>
        </p:txBody>
      </p:sp>
    </p:spTree>
    <p:extLst>
      <p:ext uri="{BB962C8B-B14F-4D97-AF65-F5344CB8AC3E}">
        <p14:creationId xmlns:p14="http://schemas.microsoft.com/office/powerpoint/2010/main" val="190034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1520" y="-99392"/>
            <a:ext cx="7776864" cy="891216"/>
          </a:xfrm>
        </p:spPr>
        <p:txBody>
          <a:bodyPr/>
          <a:lstStyle/>
          <a:p>
            <a:r>
              <a:rPr lang="en-US" b="1" dirty="0"/>
              <a:t>ELM triggering – Simulation results - 2</a:t>
            </a:r>
          </a:p>
        </p:txBody>
      </p:sp>
      <p:sp>
        <p:nvSpPr>
          <p:cNvPr id="7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7</a:t>
            </a:fld>
            <a:endParaRPr lang="en-GB" dirty="0"/>
          </a:p>
        </p:txBody>
      </p:sp>
      <p:pic>
        <p:nvPicPr>
          <p:cNvPr id="8" name="Immagine 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16" y="1785750"/>
            <a:ext cx="3844541" cy="2160821"/>
          </a:xfrm>
          <a:prstGeom prst="rect">
            <a:avLst/>
          </a:prstGeom>
        </p:spPr>
      </p:pic>
      <p:pic>
        <p:nvPicPr>
          <p:cNvPr id="9" name="Immagin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221088"/>
            <a:ext cx="3528392" cy="2016224"/>
          </a:xfrm>
          <a:prstGeom prst="rect">
            <a:avLst/>
          </a:prstGeom>
        </p:spPr>
      </p:pic>
      <p:pic>
        <p:nvPicPr>
          <p:cNvPr id="10" name="Immagin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227693"/>
            <a:ext cx="3600400" cy="20030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6474" y="836712"/>
            <a:ext cx="851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Simulation results for kicks @ 20 Hz</a:t>
            </a:r>
            <a:endParaRPr lang="it-IT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3563888" y="4070428"/>
            <a:ext cx="34016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X-POINT coordinates (Rx, </a:t>
            </a:r>
            <a:r>
              <a:rPr lang="en-US" sz="1100" b="1" dirty="0" err="1"/>
              <a:t>Zx</a:t>
            </a:r>
            <a:r>
              <a:rPr lang="en-US" sz="1100" b="1" dirty="0"/>
              <a:t>)</a:t>
            </a:r>
            <a:endParaRPr lang="it-IT" sz="1100" b="1" dirty="0"/>
          </a:p>
        </p:txBody>
      </p:sp>
      <p:pic>
        <p:nvPicPr>
          <p:cNvPr id="13" name="Immagin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7" y="1835949"/>
            <a:ext cx="3601044" cy="211070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89403" y="1484784"/>
            <a:ext cx="33016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VOLTAGE APPLIED TO THE IN-VESSEL COILS </a:t>
            </a:r>
          </a:p>
          <a:p>
            <a:r>
              <a:rPr lang="en-US" sz="1100" b="1" dirty="0"/>
              <a:t>(POWER SUPPLIES OUTPUTS)</a:t>
            </a:r>
            <a:endParaRPr lang="it-IT" sz="1100" b="1" dirty="0"/>
          </a:p>
        </p:txBody>
      </p:sp>
      <p:sp>
        <p:nvSpPr>
          <p:cNvPr id="15" name="Rectangle 14"/>
          <p:cNvSpPr/>
          <p:nvPr/>
        </p:nvSpPr>
        <p:spPr>
          <a:xfrm>
            <a:off x="5269810" y="1574339"/>
            <a:ext cx="33016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PLASMA CENTROID VERTICAL POSITION</a:t>
            </a:r>
            <a:endParaRPr lang="it-IT" sz="1100" b="1" dirty="0"/>
          </a:p>
        </p:txBody>
      </p:sp>
    </p:spTree>
    <p:extLst>
      <p:ext uri="{BB962C8B-B14F-4D97-AF65-F5344CB8AC3E}">
        <p14:creationId xmlns:p14="http://schemas.microsoft.com/office/powerpoint/2010/main" val="863627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1520" y="-99392"/>
            <a:ext cx="7776864" cy="891216"/>
          </a:xfrm>
        </p:spPr>
        <p:txBody>
          <a:bodyPr/>
          <a:lstStyle/>
          <a:p>
            <a:r>
              <a:rPr lang="en-US" b="1" dirty="0"/>
              <a:t>ELM triggering – Simulation results - 3</a:t>
            </a:r>
          </a:p>
        </p:txBody>
      </p:sp>
      <p:sp>
        <p:nvSpPr>
          <p:cNvPr id="7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67544" y="6545237"/>
            <a:ext cx="8240228" cy="268139"/>
          </a:xfrm>
        </p:spPr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8</a:t>
            </a:fld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36474" y="836712"/>
            <a:ext cx="8514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Simulation results for kicks @ 20 Hz</a:t>
            </a:r>
            <a:endParaRPr lang="it-IT" sz="2400" b="1" dirty="0"/>
          </a:p>
        </p:txBody>
      </p:sp>
      <p:pic>
        <p:nvPicPr>
          <p:cNvPr id="16" name="Immagin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00" y="1298376"/>
            <a:ext cx="3536896" cy="50109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536" y="1844824"/>
            <a:ext cx="53285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cap="small" dirty="0"/>
              <a:t>Comparison between the equilibrium shape </a:t>
            </a:r>
            <a:r>
              <a:rPr lang="en-US" b="1" cap="small" dirty="0">
                <a:solidFill>
                  <a:srgbClr val="003399"/>
                </a:solidFill>
              </a:rPr>
              <a:t>(blue) </a:t>
            </a:r>
            <a:r>
              <a:rPr lang="en-US" b="1" cap="small" dirty="0"/>
              <a:t>and the one corresponding to the maximum centroid displacement </a:t>
            </a:r>
            <a:r>
              <a:rPr lang="en-US" b="1" cap="small" dirty="0">
                <a:solidFill>
                  <a:srgbClr val="FF00FF"/>
                </a:solidFill>
              </a:rPr>
              <a:t>(magenta)</a:t>
            </a:r>
          </a:p>
          <a:p>
            <a:endParaRPr lang="en-US" b="1" cap="small" dirty="0"/>
          </a:p>
          <a:p>
            <a:r>
              <a:rPr lang="en-US" b="1" cap="small" dirty="0"/>
              <a:t>Note: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cap="small" dirty="0"/>
              <a:t>shape controller was NOT included in the simulations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cap="small" dirty="0"/>
              <a:t>Given the CS/EF power supplies, the dynamic response of the plasma shape controller is slower than the kick frequency</a:t>
            </a:r>
            <a:endParaRPr lang="it-IT" b="1" cap="small" dirty="0"/>
          </a:p>
        </p:txBody>
      </p:sp>
    </p:spTree>
    <p:extLst>
      <p:ext uri="{BB962C8B-B14F-4D97-AF65-F5344CB8AC3E}">
        <p14:creationId xmlns:p14="http://schemas.microsoft.com/office/powerpoint/2010/main" val="3950436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7355160" cy="891216"/>
          </a:xfrm>
        </p:spPr>
        <p:txBody>
          <a:bodyPr/>
          <a:lstStyle/>
          <a:p>
            <a:r>
              <a:rPr lang="en-US" b="1" dirty="0"/>
              <a:t>Plasma shape control using plasma-wall gaps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18457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3399"/>
                </a:solidFill>
              </a:rPr>
              <a:t>XSC-like approach for a </a:t>
            </a:r>
            <a:r>
              <a:rPr lang="en-US" b="1" i="1" dirty="0">
                <a:solidFill>
                  <a:srgbClr val="003399"/>
                </a:solidFill>
              </a:rPr>
              <a:t>gap-based</a:t>
            </a:r>
            <a:r>
              <a:rPr lang="en-US" b="1" dirty="0">
                <a:solidFill>
                  <a:srgbClr val="003399"/>
                </a:solidFill>
              </a:rPr>
              <a:t> plasma shape controller</a:t>
            </a:r>
          </a:p>
          <a:p>
            <a:endParaRPr lang="en-US" b="1" dirty="0">
              <a:solidFill>
                <a:srgbClr val="003399"/>
              </a:solidFill>
            </a:endParaRPr>
          </a:p>
          <a:p>
            <a:r>
              <a:rPr lang="en-US" b="1" dirty="0">
                <a:solidFill>
                  <a:srgbClr val="003399"/>
                </a:solidFill>
              </a:rPr>
              <a:t>Reference scenario</a:t>
            </a:r>
          </a:p>
          <a:p>
            <a:endParaRPr lang="en-US" b="1" dirty="0">
              <a:solidFill>
                <a:srgbClr val="003399"/>
              </a:solidFill>
            </a:endParaRPr>
          </a:p>
          <a:p>
            <a:r>
              <a:rPr lang="en-US" b="1" dirty="0">
                <a:solidFill>
                  <a:srgbClr val="003399"/>
                </a:solidFill>
              </a:rPr>
              <a:t>Controlled </a:t>
            </a:r>
            <a:r>
              <a:rPr lang="en-US" b="1">
                <a:solidFill>
                  <a:srgbClr val="003399"/>
                </a:solidFill>
              </a:rPr>
              <a:t>gaps selection</a:t>
            </a:r>
            <a:endParaRPr lang="en-US" b="1" dirty="0">
              <a:solidFill>
                <a:srgbClr val="003399"/>
              </a:solidFill>
            </a:endParaRPr>
          </a:p>
          <a:p>
            <a:pPr lvl="1"/>
            <a:r>
              <a:rPr lang="en-US" b="1" dirty="0">
                <a:solidFill>
                  <a:srgbClr val="003399"/>
                </a:solidFill>
              </a:rPr>
              <a:t>Simulation results</a:t>
            </a:r>
          </a:p>
          <a:p>
            <a:endParaRPr lang="en-US" b="1" dirty="0">
              <a:solidFill>
                <a:srgbClr val="003399"/>
              </a:solidFill>
            </a:endParaRPr>
          </a:p>
          <a:p>
            <a:r>
              <a:rPr lang="en-US" b="1" dirty="0">
                <a:solidFill>
                  <a:srgbClr val="003399"/>
                </a:solidFill>
              </a:rPr>
              <a:t>Open issues</a:t>
            </a:r>
          </a:p>
          <a:p>
            <a:pPr marL="0" indent="0">
              <a:buNone/>
            </a:pPr>
            <a:endParaRPr lang="en-US" b="1" dirty="0">
              <a:solidFill>
                <a:srgbClr val="003399"/>
              </a:solidFill>
            </a:endParaRPr>
          </a:p>
          <a:p>
            <a:r>
              <a:rPr lang="en-US" b="1" dirty="0">
                <a:solidFill>
                  <a:srgbClr val="003399"/>
                </a:solidFill>
              </a:rPr>
              <a:t>Proposal for 2018 activities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dirty="0"/>
              <a:t>A. </a:t>
            </a:r>
            <a:r>
              <a:rPr lang="en-GB" dirty="0" err="1"/>
              <a:t>Pironti</a:t>
            </a:r>
            <a:r>
              <a:rPr lang="en-GB" dirty="0"/>
              <a:t> &amp; D. Corona | WPSA 5</a:t>
            </a:r>
            <a:r>
              <a:rPr lang="en-GB" baseline="30000" dirty="0"/>
              <a:t>th</a:t>
            </a:r>
            <a:r>
              <a:rPr lang="en-GB" dirty="0"/>
              <a:t> Project Planning Meeting | Barcelona, 6 March 2017 | Page </a:t>
            </a:r>
            <a:fld id="{6A6D9FA1-99C7-4910-8E32-B85D378B0060}" type="slidenum">
              <a:rPr lang="en-GB" smtClean="0"/>
              <a:pPr algn="r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8800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3678</TotalTime>
  <Words>2239</Words>
  <Application>Microsoft Office PowerPoint</Application>
  <PresentationFormat>On-screen Show (4:3)</PresentationFormat>
  <Paragraphs>309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Cambria Math</vt:lpstr>
      <vt:lpstr>Office Theme</vt:lpstr>
      <vt:lpstr>Plasma control development for JT-60SA</vt:lpstr>
      <vt:lpstr>Contents</vt:lpstr>
      <vt:lpstr>Proposal for the JT-60SA magnetic control system </vt:lpstr>
      <vt:lpstr>Proposal for the JT-60SA magnetic control system </vt:lpstr>
      <vt:lpstr>ELM triggering using VS kicks – Simulation Setup</vt:lpstr>
      <vt:lpstr>ELM triggering – Simulation results - 1</vt:lpstr>
      <vt:lpstr>ELM triggering – Simulation results - 2</vt:lpstr>
      <vt:lpstr>ELM triggering – Simulation results - 3</vt:lpstr>
      <vt:lpstr>Plasma shape control using plasma-wall gaps</vt:lpstr>
      <vt:lpstr>Plasma shape descriptors</vt:lpstr>
      <vt:lpstr>Plasma shape control</vt:lpstr>
      <vt:lpstr>XSC contol strategy - 1</vt:lpstr>
      <vt:lpstr>XSC contol strategy - 2</vt:lpstr>
      <vt:lpstr>XSC block diagram</vt:lpstr>
      <vt:lpstr>Reference scenario – JT-60SA Scenario #2</vt:lpstr>
      <vt:lpstr>Plasma shape descriptors</vt:lpstr>
      <vt:lpstr>Reference scenario - JT-60SA Scenario #2</vt:lpstr>
      <vt:lpstr>Simulation results – Disturbance rejection 1</vt:lpstr>
      <vt:lpstr>Simulation results - Disturbance rejection 2</vt:lpstr>
      <vt:lpstr>Simulation results - Disturbance rejection 3</vt:lpstr>
      <vt:lpstr>Simulation results - Disturbance rejection 4</vt:lpstr>
      <vt:lpstr>Simulation results – Reference tracking </vt:lpstr>
      <vt:lpstr>Simulation results – Reference tracking 1</vt:lpstr>
      <vt:lpstr>Simulation results - Reference tracking 2</vt:lpstr>
      <vt:lpstr>Simulation results - Reference tracking 3</vt:lpstr>
      <vt:lpstr>Simulation results – RMSE</vt:lpstr>
      <vt:lpstr>Discussion issues</vt:lpstr>
      <vt:lpstr>Proposal for 2018 activities</vt:lpstr>
      <vt:lpstr>Backup - slides</vt:lpstr>
      <vt:lpstr>PFC current controller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Nieckchen Petra</dc:creator>
  <cp:lastModifiedBy>Doménica Corona</cp:lastModifiedBy>
  <cp:revision>404</cp:revision>
  <cp:lastPrinted>2014-10-16T14:51:28Z</cp:lastPrinted>
  <dcterms:created xsi:type="dcterms:W3CDTF">2014-10-17T14:45:18Z</dcterms:created>
  <dcterms:modified xsi:type="dcterms:W3CDTF">2019-03-07T19:47:48Z</dcterms:modified>
</cp:coreProperties>
</file>